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4" r:id="rId1"/>
  </p:sldMasterIdLst>
  <p:notesMasterIdLst>
    <p:notesMasterId r:id="rId69"/>
  </p:notesMasterIdLst>
  <p:sldIdLst>
    <p:sldId id="256" r:id="rId2"/>
    <p:sldId id="627" r:id="rId3"/>
    <p:sldId id="614" r:id="rId4"/>
    <p:sldId id="531" r:id="rId5"/>
    <p:sldId id="641" r:id="rId6"/>
    <p:sldId id="557" r:id="rId7"/>
    <p:sldId id="558" r:id="rId8"/>
    <p:sldId id="561" r:id="rId9"/>
    <p:sldId id="626" r:id="rId10"/>
    <p:sldId id="620" r:id="rId11"/>
    <p:sldId id="605" r:id="rId12"/>
    <p:sldId id="621" r:id="rId13"/>
    <p:sldId id="622" r:id="rId14"/>
    <p:sldId id="634" r:id="rId15"/>
    <p:sldId id="615" r:id="rId16"/>
    <p:sldId id="560" r:id="rId17"/>
    <p:sldId id="535" r:id="rId18"/>
    <p:sldId id="617" r:id="rId19"/>
    <p:sldId id="601" r:id="rId20"/>
    <p:sldId id="566" r:id="rId21"/>
    <p:sldId id="597" r:id="rId22"/>
    <p:sldId id="598" r:id="rId23"/>
    <p:sldId id="599" r:id="rId24"/>
    <p:sldId id="567" r:id="rId25"/>
    <p:sldId id="600" r:id="rId26"/>
    <p:sldId id="616" r:id="rId27"/>
    <p:sldId id="602" r:id="rId28"/>
    <p:sldId id="569" r:id="rId29"/>
    <p:sldId id="570" r:id="rId30"/>
    <p:sldId id="571" r:id="rId31"/>
    <p:sldId id="583" r:id="rId32"/>
    <p:sldId id="581" r:id="rId33"/>
    <p:sldId id="603" r:id="rId34"/>
    <p:sldId id="572" r:id="rId35"/>
    <p:sldId id="574" r:id="rId36"/>
    <p:sldId id="575" r:id="rId37"/>
    <p:sldId id="577" r:id="rId38"/>
    <p:sldId id="604" r:id="rId39"/>
    <p:sldId id="578" r:id="rId40"/>
    <p:sldId id="584" r:id="rId41"/>
    <p:sldId id="618" r:id="rId42"/>
    <p:sldId id="579" r:id="rId43"/>
    <p:sldId id="580" r:id="rId44"/>
    <p:sldId id="587" r:id="rId45"/>
    <p:sldId id="590" r:id="rId46"/>
    <p:sldId id="591" r:id="rId47"/>
    <p:sldId id="592" r:id="rId48"/>
    <p:sldId id="593" r:id="rId49"/>
    <p:sldId id="594" r:id="rId50"/>
    <p:sldId id="619" r:id="rId51"/>
    <p:sldId id="554" r:id="rId52"/>
    <p:sldId id="611" r:id="rId53"/>
    <p:sldId id="613" r:id="rId54"/>
    <p:sldId id="610" r:id="rId55"/>
    <p:sldId id="565" r:id="rId56"/>
    <p:sldId id="563" r:id="rId57"/>
    <p:sldId id="529" r:id="rId58"/>
    <p:sldId id="635" r:id="rId59"/>
    <p:sldId id="562" r:id="rId60"/>
    <p:sldId id="637" r:id="rId61"/>
    <p:sldId id="636" r:id="rId62"/>
    <p:sldId id="629" r:id="rId63"/>
    <p:sldId id="630" r:id="rId64"/>
    <p:sldId id="632" r:id="rId65"/>
    <p:sldId id="596" r:id="rId66"/>
    <p:sldId id="638" r:id="rId67"/>
    <p:sldId id="639" r:id="rId6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yoichi Obara" initials="RO" lastIdx="1" clrIdx="0">
    <p:extLst>
      <p:ext uri="{19B8F6BF-5375-455C-9EA6-DF929625EA0E}">
        <p15:presenceInfo xmlns:p15="http://schemas.microsoft.com/office/powerpoint/2012/main" userId="Ryoichi Oba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1" autoAdjust="0"/>
    <p:restoredTop sz="85948" autoAdjust="0"/>
  </p:normalViewPr>
  <p:slideViewPr>
    <p:cSldViewPr snapToGrid="0" snapToObjects="1">
      <p:cViewPr varScale="1">
        <p:scale>
          <a:sx n="98" d="100"/>
          <a:sy n="98" d="100"/>
        </p:scale>
        <p:origin x="107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34B75-0ECA-CD4D-BA10-9DCE03354229}" type="datetimeFigureOut">
              <a:rPr kumimoji="1" lang="ja-JP" altLang="en-US" smtClean="0"/>
              <a:t>2019/12/3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5380E-91A4-AC4E-9C01-BCCD9A495A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7675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0080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1240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ダッシュボードアプリの演習で使用するため、以下のデータを収集しておきたい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温度の時系列データ</a:t>
            </a:r>
            <a:endParaRPr kumimoji="1" lang="en-US" altLang="ja-JP" dirty="0"/>
          </a:p>
          <a:p>
            <a:pPr lvl="1"/>
            <a:r>
              <a:rPr lang="ja-JP" altLang="en-US" dirty="0"/>
              <a:t>設備稼働データ（設備の</a:t>
            </a:r>
            <a:r>
              <a:rPr lang="en-US" altLang="ja-JP" dirty="0"/>
              <a:t>ON/OFF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kumimoji="1" lang="ja-JP" altLang="en-US" dirty="0"/>
              <a:t>アラーム＆イベント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893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ダッシュボードアプリの演習で使用するため、以下のデータを収集しておきたい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温度の時系列データ</a:t>
            </a:r>
            <a:endParaRPr kumimoji="1" lang="en-US" altLang="ja-JP" dirty="0"/>
          </a:p>
          <a:p>
            <a:pPr lvl="1"/>
            <a:r>
              <a:rPr lang="ja-JP" altLang="en-US" dirty="0"/>
              <a:t>設備稼働データ（設備の</a:t>
            </a:r>
            <a:r>
              <a:rPr lang="en-US" altLang="ja-JP" dirty="0"/>
              <a:t>ON/OFF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kumimoji="1" lang="ja-JP" altLang="en-US" dirty="0"/>
              <a:t>アラーム＆イベント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1762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ダッシュボードアプリの演習で使用するため、以下のデータを収集しておきたい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温度の時系列データ</a:t>
            </a:r>
            <a:endParaRPr kumimoji="1" lang="en-US" altLang="ja-JP" dirty="0"/>
          </a:p>
          <a:p>
            <a:pPr lvl="1"/>
            <a:r>
              <a:rPr lang="ja-JP" altLang="en-US" dirty="0"/>
              <a:t>設備稼働データ（設備の</a:t>
            </a:r>
            <a:r>
              <a:rPr lang="en-US" altLang="ja-JP" dirty="0"/>
              <a:t>ON/OFF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kumimoji="1" lang="ja-JP" altLang="en-US" dirty="0"/>
              <a:t>アラーム＆イベント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6987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ダッシュボードアプリの演習で使用するため、以下のデータを収集しておきたい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温度の時系列データ</a:t>
            </a:r>
            <a:endParaRPr kumimoji="1" lang="en-US" altLang="ja-JP" dirty="0"/>
          </a:p>
          <a:p>
            <a:pPr lvl="1"/>
            <a:r>
              <a:rPr lang="ja-JP" altLang="en-US" dirty="0"/>
              <a:t>設備稼働データ（設備の</a:t>
            </a:r>
            <a:r>
              <a:rPr lang="en-US" altLang="ja-JP" dirty="0"/>
              <a:t>ON/OFF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kumimoji="1" lang="ja-JP" altLang="en-US" dirty="0"/>
              <a:t>アラーム＆イベント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5924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418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いつでも保存。大事です。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026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いつでも保存。大事です。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5649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いつでも保存。大事です。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456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5018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5100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・ヘッダー：デプロイ・ハンバーガー</a:t>
            </a:r>
            <a:endParaRPr kumimoji="1" lang="en-US" altLang="ja-JP" dirty="0"/>
          </a:p>
          <a:p>
            <a:r>
              <a:rPr kumimoji="1" lang="ja-JP" altLang="en-US" dirty="0"/>
              <a:t>・パレット</a:t>
            </a:r>
            <a:endParaRPr kumimoji="1" lang="en-US" altLang="ja-JP" dirty="0"/>
          </a:p>
          <a:p>
            <a:r>
              <a:rPr kumimoji="1" lang="ja-JP" altLang="en-US" dirty="0"/>
              <a:t>・ワークスペース</a:t>
            </a:r>
            <a:endParaRPr kumimoji="1" lang="en-US" altLang="ja-JP" dirty="0"/>
          </a:p>
          <a:p>
            <a:r>
              <a:rPr kumimoji="1" lang="ja-JP" altLang="en-US" dirty="0"/>
              <a:t>・サイドバー：ノードの情報・デバッグ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076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ダブルクリックして設定。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69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1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3732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2125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5053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80E-91A4-AC4E-9C01-BCCD9A495AB9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5571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4" descr="ベクトル グラフィックス が含まれている画像&#10;&#10;自動的に生成された説明">
            <a:extLst>
              <a:ext uri="{FF2B5EF4-FFF2-40B4-BE49-F238E27FC236}">
                <a16:creationId xmlns:a16="http://schemas.microsoft.com/office/drawing/2014/main" id="{38D00E61-3A90-A94A-9C45-FB3BCEEE1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4366" y="3078483"/>
            <a:ext cx="3985252" cy="3449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721DC0-0451-0441-B3C0-DE76A93EB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42093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GB" altLang="ja-JP" dirty="0">
              <a:ea typeface="ＭＳ Ｐゴシック" panose="020B0600070205080204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58224-076B-7042-9683-7781A1BC4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05588"/>
            <a:ext cx="9139238" cy="27781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GB" altLang="ja-JP">
              <a:ea typeface="ＭＳ Ｐゴシック" panose="020B0600070205080204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53BCBB-F741-C448-B3FF-AD81CA998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2420938"/>
            <a:ext cx="9147175" cy="2159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GB" altLang="ja-JP">
              <a:ea typeface="ＭＳ Ｐゴシック" panose="020B0600070205080204" pitchFamily="34" charset="-128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468313" y="296863"/>
            <a:ext cx="7989887" cy="1655762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ja-JP" altLang="en-US" noProof="0" dirty="0"/>
              <a:t>マスター タイトルの書式設定</a:t>
            </a:r>
            <a:endParaRPr lang="en-US" noProof="0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7575" y="3917844"/>
            <a:ext cx="770408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noProof="0" dirty="0"/>
              <a:t>マスター サブタイトルの書式設定</a:t>
            </a:r>
            <a:endParaRPr lang="en-US" noProof="0" dirty="0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267B4E78-E40A-5046-96C4-89899377A7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605588"/>
            <a:ext cx="2895600" cy="279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FD73A598-6DF5-6E44-BE79-271E9DDB44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605588"/>
            <a:ext cx="2133600" cy="279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E8CB0D-5CF3-D74D-8043-C1424D1EE8A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2AE1C76-83A8-1F48-8F16-ECC0986CF0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5181601" y="3078483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2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25BB93-8E42-BC48-A4E9-F08DBDC45A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2019/12/06</a:t>
            </a:r>
            <a:endParaRPr kumimoji="1" lang="ja-JP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2101E5E-436F-424C-A4B1-5723403AF2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err="1"/>
              <a:t>ia</a:t>
            </a:r>
            <a:r>
              <a:rPr kumimoji="1" lang="en-US" altLang="ja-JP" dirty="0"/>
              <a:t>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4EED0F6-9D76-E44F-9CC5-27E691A1CA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E8CB0D-5CF3-D74D-8043-C1424D1EE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313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5CC8C35-E090-D24E-9663-D764263430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67DCBC-CC5D-E246-97B5-61455CEA78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E8CB0D-5CF3-D74D-8043-C1424D1EE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387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4313"/>
            <a:ext cx="4068763" cy="4608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484313"/>
            <a:ext cx="4070350" cy="4608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6B045-0C90-6446-8B8F-975723B4FF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2019/12/06</a:t>
            </a:r>
            <a:endParaRPr kumimoji="1" lang="ja-JP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4C11E0-9530-8046-80F2-E74571ED49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44D0DC-DE70-5D43-9773-4447DAE395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E8CB0D-5CF3-D74D-8043-C1424D1EE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105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11889B9-9362-C74D-9B05-7CFE1C5E5C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2019/12/06</a:t>
            </a:r>
            <a:endParaRPr kumimoji="1" lang="ja-JP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42E9C70-B61E-5942-A53F-56E1E8573B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7C44AE7-7D3A-EC4C-9564-14F699CBDC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E8CB0D-5CF3-D74D-8043-C1424D1EE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467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AF0CBA5-8C4A-E843-935D-2CEABE0EA8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2019/12/06</a:t>
            </a:r>
            <a:endParaRPr kumimoji="1" lang="ja-JP" alt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E194DC3-5098-3142-A143-2DA0F313B0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A11F9C9-DA64-2347-B755-8A73017C8A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E8CB0D-5CF3-D74D-8043-C1424D1EE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27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ja-JP" altLang="en-US" noProof="0"/>
              <a:t>表を追加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ECFC7-1611-014D-8590-8902AE04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2019/10/04</a:t>
            </a:r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5B36D-017E-2F46-B297-9F09827BF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830B8-4C26-9449-9384-055121680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8E8CB0D-5CF3-D74D-8043-C1424D1EE8A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943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3EB9C-0078-1249-AEA5-A197EECEC9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2019/10/04</a:t>
            </a:r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C3F87-9F07-524E-B482-05F742D8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35A72-2D29-3E4A-89C2-E94422D0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8E8CB0D-5CF3-D74D-8043-C1424D1EE8A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057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23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gi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>
            <a:extLst>
              <a:ext uri="{FF2B5EF4-FFF2-40B4-BE49-F238E27FC236}">
                <a16:creationId xmlns:a16="http://schemas.microsoft.com/office/drawing/2014/main" id="{77FA72DE-F57A-2B4A-9A0B-0D341B892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0"/>
            <a:ext cx="9144000" cy="1196975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GB" altLang="ja-JP">
              <a:ea typeface="ＭＳ Ｐゴシック" panose="020B0600070205080204" pitchFamily="34" charset="-128"/>
            </a:endParaRP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39260053-FD45-9D48-AF69-FF37DEA13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1196975"/>
            <a:ext cx="9147175" cy="10795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GB" altLang="ja-JP">
              <a:ea typeface="ＭＳ Ｐゴシック" panose="020B0600070205080204" pitchFamily="34" charset="-128"/>
            </a:endParaRPr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A825611C-1569-8F44-9429-718DDBE4E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60350"/>
            <a:ext cx="8291513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マスター タイトルの書式設定</a:t>
            </a:r>
            <a:endParaRPr lang="en-US" altLang="en-US" dirty="0"/>
          </a:p>
        </p:txBody>
      </p:sp>
      <p:sp>
        <p:nvSpPr>
          <p:cNvPr id="2053" name="Rectangle 3">
            <a:extLst>
              <a:ext uri="{FF2B5EF4-FFF2-40B4-BE49-F238E27FC236}">
                <a16:creationId xmlns:a16="http://schemas.microsoft.com/office/drawing/2014/main" id="{19DC6878-7BAF-1545-B9A4-DF23B1CCD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84313"/>
            <a:ext cx="829151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altLang="en-US" dirty="0"/>
          </a:p>
        </p:txBody>
      </p:sp>
      <p:sp>
        <p:nvSpPr>
          <p:cNvPr id="1035" name="Rectangle 11">
            <a:extLst>
              <a:ext uri="{FF2B5EF4-FFF2-40B4-BE49-F238E27FC236}">
                <a16:creationId xmlns:a16="http://schemas.microsoft.com/office/drawing/2014/main" id="{B6F78930-CB56-5A44-BB41-47F22F89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05588"/>
            <a:ext cx="9139238" cy="27781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GB" altLang="ja-JP" sz="1200">
              <a:solidFill>
                <a:schemeClr val="tx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ED6191A-B68C-8846-A753-758ECA87C6D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97650"/>
            <a:ext cx="2133600" cy="234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50">
                <a:solidFill>
                  <a:schemeClr val="tx2"/>
                </a:solidFill>
                <a:ea typeface="ＭＳ Ｐゴシック" panose="020B0600070205080204" pitchFamily="34" charset="-128"/>
              </a:defRPr>
            </a:lvl1pPr>
          </a:lstStyle>
          <a:p>
            <a:r>
              <a:rPr kumimoji="1" lang="en-US" altLang="ja-JP" dirty="0"/>
              <a:t>2019/12/06</a:t>
            </a:r>
            <a:endParaRPr kumimoji="1" lang="ja-JP" alt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F9F5F0C-AA7E-B945-AF78-DAC66DDA822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97650"/>
            <a:ext cx="2895600" cy="234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50">
                <a:solidFill>
                  <a:schemeClr val="tx2"/>
                </a:solidFill>
                <a:ea typeface="ＭＳ Ｐゴシック" panose="020B0600070205080204" pitchFamily="34" charset="-128"/>
              </a:defRPr>
            </a:lvl1pPr>
          </a:lstStyle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4130A8E-4E40-8644-A127-4DB8DBCA3CB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97650"/>
            <a:ext cx="2133600" cy="234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50">
                <a:solidFill>
                  <a:schemeClr val="tx2"/>
                </a:solidFill>
              </a:defRPr>
            </a:lvl1pPr>
          </a:lstStyle>
          <a:p>
            <a:fld id="{78E8CB0D-5CF3-D74D-8043-C1424D1EE8A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2058" name="図 4" descr="ベクトル グラフィックス が含まれている画像&#10;&#10;自動的に生成された説明">
            <a:extLst>
              <a:ext uri="{FF2B5EF4-FFF2-40B4-BE49-F238E27FC236}">
                <a16:creationId xmlns:a16="http://schemas.microsoft.com/office/drawing/2014/main" id="{E09845A9-BB14-5D46-92BD-2BAC0355A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107950"/>
            <a:ext cx="1311275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02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30" r:id="rId5"/>
    <p:sldLayoutId id="2147483731" r:id="rId6"/>
    <p:sldLayoutId id="2147483736" r:id="rId7"/>
    <p:sldLayoutId id="2147483737" r:id="rId8"/>
    <p:sldLayoutId id="2147483738" r:id="rId9"/>
  </p:sldLayoutIdLst>
  <p:transition>
    <p:wipe dir="r"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64D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rgbClr val="00264D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rgbClr val="00264D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rgbClr val="00264D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rgbClr val="00264D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496888" indent="-49688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p"/>
        <a:tabLst/>
        <a:defRPr kumimoji="1" sz="3200">
          <a:solidFill>
            <a:schemeClr val="bg2">
              <a:lumMod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893763" indent="-43656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u"/>
        <a:tabLst/>
        <a:defRPr kumimoji="1" sz="2800">
          <a:solidFill>
            <a:schemeClr val="bg2">
              <a:lumMod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249363" indent="-33496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ü"/>
        <a:tabLst/>
        <a:defRPr kumimoji="1" sz="2400">
          <a:solidFill>
            <a:schemeClr val="bg2">
              <a:lumMod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95450" indent="-3238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l"/>
        <a:tabLst/>
        <a:defRPr kumimoji="1" sz="2000">
          <a:solidFill>
            <a:schemeClr val="bg2">
              <a:lumMod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828800" algn="l" rtl="0" eaLnBrk="1" fontAlgn="base" hangingPunct="1">
        <a:spcBef>
          <a:spcPct val="20000"/>
        </a:spcBef>
        <a:spcAft>
          <a:spcPct val="0"/>
        </a:spcAft>
        <a:defRPr kumimoji="1" sz="2000">
          <a:solidFill>
            <a:schemeClr val="bg2">
              <a:lumMod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11.&#9679;10:1880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A3B121-2DE0-7C43-870A-C8B224D14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b="0" dirty="0"/>
              <a:t>DIY</a:t>
            </a:r>
            <a:r>
              <a:rPr lang="ja-JP" altLang="en-US" b="0" dirty="0"/>
              <a:t>実践</a:t>
            </a:r>
            <a:r>
              <a:rPr lang="en-US" altLang="ja-JP" b="0" dirty="0"/>
              <a:t>IoT</a:t>
            </a:r>
            <a:r>
              <a:rPr lang="ja-JP" altLang="en-US" b="0" dirty="0"/>
              <a:t>活用</a:t>
            </a:r>
            <a:br>
              <a:rPr lang="en-US" altLang="ja-JP" b="0" dirty="0"/>
            </a:br>
            <a:r>
              <a:rPr lang="ja-JP" altLang="en-US" b="0" dirty="0"/>
              <a:t>ハンズオンワークショップ</a:t>
            </a:r>
            <a:br>
              <a:rPr lang="en-US" altLang="ja-JP" b="0" dirty="0"/>
            </a:br>
            <a:r>
              <a:rPr lang="ja-JP" altLang="en-US" b="0" dirty="0"/>
              <a:t>～エッヂアプリの作成演習～</a:t>
            </a:r>
            <a:endParaRPr kumimoji="1" lang="ja-JP" altLang="en-US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字幕 2">
            <a:extLst>
              <a:ext uri="{FF2B5EF4-FFF2-40B4-BE49-F238E27FC236}">
                <a16:creationId xmlns:a16="http://schemas.microsoft.com/office/drawing/2014/main" id="{F0FFE1AF-2FEF-409D-BA0C-A4F5121155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36196"/>
            <a:ext cx="9144000" cy="3924941"/>
          </a:xfrm>
        </p:spPr>
        <p:txBody>
          <a:bodyPr anchor="ctr">
            <a:no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ja-JP" altLang="en-US" sz="2400" b="1" dirty="0"/>
              <a:t>東京都</a:t>
            </a:r>
            <a:r>
              <a:rPr lang="en-US" altLang="ja-JP" sz="2400" b="1" dirty="0"/>
              <a:t>IoT</a:t>
            </a:r>
            <a:r>
              <a:rPr lang="ja-JP" altLang="en-US" sz="2400" b="1" dirty="0"/>
              <a:t>研究会</a:t>
            </a:r>
            <a:br>
              <a:rPr lang="en-US" altLang="ja-JP" sz="2400" b="1" dirty="0"/>
            </a:br>
            <a:r>
              <a:rPr lang="ja-JP" altLang="en-US" sz="2400" b="1" dirty="0"/>
              <a:t>中小製造業のための</a:t>
            </a:r>
            <a:r>
              <a:rPr lang="en-US" altLang="ja-JP" sz="2400" b="1" dirty="0"/>
              <a:t>DIY</a:t>
            </a:r>
            <a:r>
              <a:rPr lang="ja-JP" altLang="en-US" sz="2400" b="1" dirty="0"/>
              <a:t>実践</a:t>
            </a:r>
            <a:r>
              <a:rPr lang="en-US" altLang="ja-JP" sz="2400" b="1" dirty="0"/>
              <a:t>IoT</a:t>
            </a:r>
            <a:r>
              <a:rPr lang="ja-JP" altLang="en-US" sz="2400" b="1" dirty="0"/>
              <a:t>活用</a:t>
            </a:r>
            <a:r>
              <a:rPr lang="en-US" altLang="ja-JP" sz="2400" b="1" dirty="0"/>
              <a:t>WG</a:t>
            </a:r>
          </a:p>
          <a:p>
            <a:pPr lvl="0">
              <a:spcBef>
                <a:spcPts val="600"/>
              </a:spcBef>
              <a:defRPr/>
            </a:pPr>
            <a:endParaRPr kumimoji="1" lang="en-US" altLang="ja-JP" sz="2400" b="1" i="0" u="none" strike="noStrike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ja-JP" sz="2400" b="1" dirty="0"/>
              <a:t>Node-RED</a:t>
            </a:r>
            <a:r>
              <a:rPr lang="ja-JP" altLang="en-US" sz="2400" b="1" dirty="0"/>
              <a:t>と</a:t>
            </a:r>
            <a:r>
              <a:rPr lang="en-US" altLang="ja-JP" sz="2400" b="1" dirty="0"/>
              <a:t>IoT</a:t>
            </a:r>
            <a:r>
              <a:rPr lang="ja-JP" altLang="en-US" sz="2400" b="1" dirty="0"/>
              <a:t>クラウドサービスを使った</a:t>
            </a:r>
            <a:endParaRPr lang="en-US" altLang="ja-JP" sz="2400" b="1" dirty="0"/>
          </a:p>
          <a:p>
            <a:pPr lvl="0">
              <a:spcBef>
                <a:spcPts val="600"/>
              </a:spcBef>
              <a:defRPr/>
            </a:pPr>
            <a:r>
              <a:rPr lang="en-US" altLang="ja-JP" sz="2400" b="1" dirty="0"/>
              <a:t>IoT</a:t>
            </a:r>
            <a:r>
              <a:rPr lang="ja-JP" altLang="en-US" sz="2400" b="1" dirty="0"/>
              <a:t>アプリケーションの作成をハンズオンで伝授</a:t>
            </a:r>
            <a:endParaRPr lang="en-US" altLang="ja-JP" sz="2400" b="1" dirty="0"/>
          </a:p>
          <a:p>
            <a:pPr lvl="0">
              <a:spcBef>
                <a:spcPts val="600"/>
              </a:spcBef>
              <a:defRPr/>
            </a:pPr>
            <a:endParaRPr kumimoji="1" lang="en-US" altLang="ja-JP" sz="2400" b="1" i="0" u="none" strike="noStrike" dirty="0">
              <a:effectLst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b="1" dirty="0"/>
              <a:t>(</a:t>
            </a:r>
            <a:r>
              <a:rPr lang="ja-JP" altLang="en-US" sz="2400" b="1" dirty="0"/>
              <a:t>一財</a:t>
            </a:r>
            <a:r>
              <a:rPr lang="en-US" altLang="ja-JP" sz="2400" b="1" dirty="0"/>
              <a:t>) </a:t>
            </a:r>
            <a:r>
              <a:rPr lang="ja-JP" altLang="en-US" sz="2400" b="1" dirty="0"/>
              <a:t>製造科学技術センター</a:t>
            </a:r>
            <a:endParaRPr lang="en-US" altLang="ja-JP" sz="2400" b="1" dirty="0"/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産業オートメーションフォーラム</a:t>
            </a:r>
            <a:r>
              <a:rPr kumimoji="1" lang="en-US" altLang="ja-JP" sz="2400" b="1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2400" b="1" i="0" u="none" strike="noStrike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</a:t>
            </a:r>
            <a:r>
              <a:rPr kumimoji="1" lang="en-US" altLang="ja-JP" sz="2400" b="1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-cloud PJ</a:t>
            </a:r>
            <a:r>
              <a:rPr kumimoji="1" lang="ja-JP" altLang="en-US" sz="2400" b="1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監修</a:t>
            </a:r>
            <a:endParaRPr kumimoji="1" lang="en-US" altLang="ja-JP" sz="2400" b="1" i="0" u="none" strike="noStrike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7C6C8E0F-3339-42C5-BC09-7E427856E2EB}"/>
              </a:ext>
            </a:extLst>
          </p:cNvPr>
          <p:cNvSpPr/>
          <p:nvPr/>
        </p:nvSpPr>
        <p:spPr bwMode="auto">
          <a:xfrm rot="1800000">
            <a:off x="8292231" y="219642"/>
            <a:ext cx="720000" cy="720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rgbClr val="0019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400" b="1" i="0" u="none" strike="noStrike" cap="none" normalizeH="0" baseline="0" dirty="0">
                <a:ln>
                  <a:noFill/>
                </a:ln>
                <a:solidFill>
                  <a:srgbClr val="001933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Arial" charset="0"/>
              </a:rPr>
              <a:t>2</a:t>
            </a:r>
            <a:endParaRPr kumimoji="0" lang="ja-JP" altLang="en-US" sz="2400" b="1" i="0" u="none" strike="noStrike" cap="none" normalizeH="0" baseline="0" dirty="0">
              <a:ln>
                <a:noFill/>
              </a:ln>
              <a:solidFill>
                <a:srgbClr val="001933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51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08D7CCD6-B945-E140-BEE7-098CB5772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algn="ctr"/>
            <a:r>
              <a:rPr lang="ja-JP" altLang="en-US" sz="3600" b="1" dirty="0"/>
              <a:t>追加作業</a:t>
            </a:r>
            <a:r>
              <a:rPr kumimoji="1" lang="en-US" altLang="ja-JP" sz="3600" b="1" dirty="0"/>
              <a:t>: </a:t>
            </a:r>
            <a:r>
              <a:rPr kumimoji="1" lang="ja-JP" altLang="en-US" sz="3600" b="1" dirty="0"/>
              <a:t>カスタムノードの</a:t>
            </a:r>
            <a:endParaRPr kumimoji="1" lang="en-US" altLang="ja-JP" sz="3600" b="1" dirty="0"/>
          </a:p>
          <a:p>
            <a:pPr algn="ctr"/>
            <a:r>
              <a:rPr lang="ja-JP" altLang="en-US" sz="3600" b="1" dirty="0"/>
              <a:t>インストール</a:t>
            </a:r>
            <a:r>
              <a:rPr lang="en-US" altLang="ja-JP" sz="3600" b="1" dirty="0"/>
              <a:t>(</a:t>
            </a:r>
            <a:r>
              <a:rPr lang="ja-JP" altLang="en-US" sz="3600" b="1" dirty="0"/>
              <a:t>紹介</a:t>
            </a:r>
            <a:r>
              <a:rPr lang="en-US" altLang="ja-JP" sz="3600" b="1" dirty="0"/>
              <a:t>)</a:t>
            </a:r>
            <a:r>
              <a:rPr lang="ja-JP" altLang="en-US" sz="3600" b="1" dirty="0"/>
              <a:t>とアップデート</a:t>
            </a:r>
            <a:r>
              <a:rPr lang="en-US" altLang="ja-JP" sz="3600" b="1" dirty="0"/>
              <a:t>(</a:t>
            </a:r>
            <a:r>
              <a:rPr lang="ja-JP" altLang="en-US" sz="3600" b="1" dirty="0"/>
              <a:t>作業</a:t>
            </a:r>
            <a:r>
              <a:rPr lang="en-US" altLang="ja-JP" sz="3600" b="1" dirty="0"/>
              <a:t>)</a:t>
            </a:r>
            <a:endParaRPr kumimoji="1" lang="ja-JP" altLang="en-US" sz="3600" b="1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34352E-D983-BD48-B0EA-0ACF9C50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231F3F-FA70-3540-8410-D3382489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121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73FA1C-B869-423D-97E7-AA701A42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カスタムノードの検索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746754-7471-48FC-8360-6D2EAF2B0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flows.nodered.org</a:t>
            </a:r>
            <a:r>
              <a:rPr kumimoji="1" lang="ja-JP" altLang="en-US" dirty="0"/>
              <a:t>でフローを検索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481E5FF-70B7-4FBB-8530-CE9C2D8D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1D1BEE-4D8B-4333-8FD3-33E7776DA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5C7F914-11F2-4F22-8239-EA4CB730C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78996"/>
            <a:ext cx="8314476" cy="441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0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10AB3C-352A-46FB-B88D-942E51C80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カスタムノードのインストール</a:t>
            </a:r>
            <a:r>
              <a:rPr lang="en-US" altLang="ja-JP" dirty="0"/>
              <a:t>(1/2)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EF592E-B82A-4ACA-9215-E4D634811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ハンバーガーメニュー⇒パレットの管理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1D12FC-A7BB-4455-B8F0-6881A7014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E40889-08B7-4736-B526-B1F86C95B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7649062-ED36-420A-992A-EE5A17EBB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92783"/>
            <a:ext cx="8291513" cy="4404867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B27CA317-906B-4ACB-9BD7-D77E65A2152A}"/>
              </a:ext>
            </a:extLst>
          </p:cNvPr>
          <p:cNvSpPr/>
          <p:nvPr/>
        </p:nvSpPr>
        <p:spPr bwMode="auto">
          <a:xfrm>
            <a:off x="8344489" y="2536510"/>
            <a:ext cx="475661" cy="4752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70A10A7-86D7-498B-B205-219CB115EDF9}"/>
              </a:ext>
            </a:extLst>
          </p:cNvPr>
          <p:cNvSpPr/>
          <p:nvPr/>
        </p:nvSpPr>
        <p:spPr bwMode="auto">
          <a:xfrm>
            <a:off x="7013152" y="4496850"/>
            <a:ext cx="1848273" cy="47520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9465D71-0EBD-4049-A446-14B4C5FCE520}"/>
              </a:ext>
            </a:extLst>
          </p:cNvPr>
          <p:cNvCxnSpPr>
            <a:stCxn id="8" idx="4"/>
            <a:endCxn id="9" idx="0"/>
          </p:cNvCxnSpPr>
          <p:nvPr/>
        </p:nvCxnSpPr>
        <p:spPr bwMode="auto">
          <a:xfrm flipH="1">
            <a:off x="7937289" y="3011710"/>
            <a:ext cx="645031" cy="1485140"/>
          </a:xfrm>
          <a:prstGeom prst="straightConnector1">
            <a:avLst/>
          </a:prstGeom>
          <a:solidFill>
            <a:srgbClr val="E2ECF6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9747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69BE69-6B82-4917-B2E5-6ECEA030B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カスタムノードのインストール</a:t>
            </a:r>
            <a:r>
              <a:rPr lang="en-US" altLang="ja-JP" dirty="0"/>
              <a:t>(2/2)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A9EAA4-FAAB-45A6-A8F7-54DE1D76B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“</a:t>
            </a:r>
            <a:r>
              <a:rPr kumimoji="1" lang="ja-JP" altLang="en-US" dirty="0"/>
              <a:t>ノードを追加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タブで検索し、インストール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F22402-036F-4330-A2EA-16B286A94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AC513F-6AD6-4322-848D-6480D0D4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6F4A318-448D-4379-9376-8952DF583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91195"/>
            <a:ext cx="8291513" cy="4404867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7849CC5-0432-45CC-B9BF-EEF277CCA74F}"/>
              </a:ext>
            </a:extLst>
          </p:cNvPr>
          <p:cNvSpPr/>
          <p:nvPr/>
        </p:nvSpPr>
        <p:spPr bwMode="auto">
          <a:xfrm>
            <a:off x="4135810" y="3376613"/>
            <a:ext cx="1512516" cy="38047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1CE735E-5330-44CB-86B2-6DF437F8491B}"/>
              </a:ext>
            </a:extLst>
          </p:cNvPr>
          <p:cNvSpPr/>
          <p:nvPr/>
        </p:nvSpPr>
        <p:spPr bwMode="auto">
          <a:xfrm>
            <a:off x="2809874" y="3859214"/>
            <a:ext cx="1193801" cy="38047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2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C67FF69-A934-4165-8AA4-2F9CD5167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92784"/>
            <a:ext cx="8291512" cy="440486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028784A-5667-47CF-97E4-36C7FC00D4AA}"/>
              </a:ext>
            </a:extLst>
          </p:cNvPr>
          <p:cNvSpPr/>
          <p:nvPr/>
        </p:nvSpPr>
        <p:spPr bwMode="auto">
          <a:xfrm>
            <a:off x="0" y="2042809"/>
            <a:ext cx="9144000" cy="593387"/>
          </a:xfrm>
          <a:prstGeom prst="rect">
            <a:avLst/>
          </a:prstGeom>
          <a:solidFill>
            <a:schemeClr val="tx2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3815B02-147A-45AB-A55E-26EB61A61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カスタムノードのアップデート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D22F2C-105D-492F-8C5C-4C53DAB36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“</a:t>
            </a:r>
            <a:r>
              <a:rPr lang="ja-JP" altLang="en-US" dirty="0"/>
              <a:t>現在のノード</a:t>
            </a:r>
            <a:r>
              <a:rPr lang="en-US" altLang="ja-JP" dirty="0"/>
              <a:t>” </a:t>
            </a:r>
            <a:r>
              <a:rPr lang="ja-JP" altLang="en-US" dirty="0"/>
              <a:t>タブでは、既にインストールしたカスタムノードのバージョンアップができる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5B586F-78F1-48BD-A0DF-6D34C2712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23F639-0B0D-4ECB-9174-005BDFBB7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F4285AD-D935-4B26-BFC9-6ED5771A5FA9}"/>
              </a:ext>
            </a:extLst>
          </p:cNvPr>
          <p:cNvSpPr/>
          <p:nvPr/>
        </p:nvSpPr>
        <p:spPr bwMode="auto">
          <a:xfrm>
            <a:off x="2800350" y="3376613"/>
            <a:ext cx="1543050" cy="38047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44C8128-FF83-443A-AE3C-20B4911F20BB}"/>
              </a:ext>
            </a:extLst>
          </p:cNvPr>
          <p:cNvSpPr/>
          <p:nvPr/>
        </p:nvSpPr>
        <p:spPr bwMode="auto">
          <a:xfrm>
            <a:off x="5251450" y="4174273"/>
            <a:ext cx="596900" cy="31517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65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08D7CCD6-B945-E140-BEE7-098CB5772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algn="ctr"/>
            <a:r>
              <a:rPr kumimoji="1" lang="en-US" altLang="ja-JP" sz="4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2. Grove</a:t>
            </a:r>
            <a:r>
              <a:rPr kumimoji="1" lang="ja-JP" altLang="en-US" sz="4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センサーから値取得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34352E-D983-BD48-B0EA-0ACF9C50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231F3F-FA70-3540-8410-D3382489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854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3B9EF3-0FCA-4B9D-AF6E-0644F7377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GrovePi</a:t>
            </a:r>
            <a:r>
              <a:rPr kumimoji="1" lang="en-US" altLang="ja-JP" dirty="0"/>
              <a:t>+</a:t>
            </a:r>
            <a:r>
              <a:rPr kumimoji="1" lang="ja-JP" altLang="en-US" dirty="0"/>
              <a:t>とは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07A50C-7E76-4938-9B5A-0175D52CB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186083-0DEA-4656-B3F9-BC5496D14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7E7CC36-C7F1-40CC-AF11-D52EFD033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0653"/>
            <a:ext cx="4697128" cy="24566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D485F61-9DB8-4BBC-A7DE-5FBA11F1C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911" y="3172807"/>
            <a:ext cx="4575129" cy="267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3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F9C232BC-AE83-1E4C-B461-7212AE86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今回使用する</a:t>
            </a:r>
            <a:r>
              <a:rPr kumimoji="1" lang="en-US" altLang="ja-JP" dirty="0"/>
              <a:t>Grove</a:t>
            </a:r>
            <a:r>
              <a:rPr kumimoji="1" lang="ja-JP" altLang="en-US" dirty="0"/>
              <a:t>センサーについて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E2A1C648-C6CA-1B41-8B8E-1F660AE4E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超音波距離センサー</a:t>
            </a:r>
            <a:endParaRPr lang="en-US" altLang="ja-JP" dirty="0"/>
          </a:p>
          <a:p>
            <a:r>
              <a:rPr lang="ja-JP" altLang="en-US" dirty="0"/>
              <a:t>温度・湿度センサー</a:t>
            </a:r>
            <a:endParaRPr lang="en-US" altLang="ja-JP" dirty="0"/>
          </a:p>
          <a:p>
            <a:r>
              <a:rPr kumimoji="1" lang="en-US" altLang="ja-JP" dirty="0"/>
              <a:t>LED</a:t>
            </a:r>
          </a:p>
          <a:p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F3265FA-B708-1243-B8A6-5212D31EF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773226-9C9A-A24F-8026-2E744681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53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1792CA-C3D8-44A0-A64D-2979645C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この時間でのゴール</a:t>
            </a:r>
            <a:r>
              <a:rPr lang="en-US" altLang="ja-JP" dirty="0"/>
              <a:t>: </a:t>
            </a:r>
            <a:r>
              <a:rPr lang="ja-JP" altLang="en-US" dirty="0"/>
              <a:t>完成図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3E17784-E7B1-4679-9C50-53F0845A1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FD884A3-D500-4020-AD95-C592C9112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503D7A0-79EF-43A2-A822-8DAE6233D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5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D8B332AD-76A9-4261-950D-29962019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距離センサーと</a:t>
            </a:r>
            <a:r>
              <a:rPr lang="en-US" altLang="ja-JP" dirty="0"/>
              <a:t>LED</a:t>
            </a:r>
            <a:r>
              <a:rPr lang="ja-JP" altLang="en-US" dirty="0"/>
              <a:t>の実装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73D2F7C5-FC5F-4F0A-91DA-AD0D09599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超音波距離センサーの計測距離が</a:t>
            </a:r>
            <a:br>
              <a:rPr kumimoji="1" lang="en-US" altLang="ja-JP" dirty="0"/>
            </a:br>
            <a:r>
              <a:rPr kumimoji="1" lang="en-US" altLang="ja-JP" dirty="0"/>
              <a:t>30cm</a:t>
            </a:r>
            <a:r>
              <a:rPr kumimoji="1" lang="ja-JP" altLang="en-US" dirty="0"/>
              <a:t>を下回ったら</a:t>
            </a:r>
            <a:r>
              <a:rPr kumimoji="1" lang="en-US" altLang="ja-JP" dirty="0"/>
              <a:t>LED</a:t>
            </a:r>
            <a:r>
              <a:rPr kumimoji="1" lang="ja-JP" altLang="en-US" dirty="0"/>
              <a:t>がオン、</a:t>
            </a:r>
            <a:br>
              <a:rPr lang="en-US" altLang="ja-JP" dirty="0"/>
            </a:br>
            <a:r>
              <a:rPr lang="ja-JP" altLang="en-US" dirty="0"/>
              <a:t>それ以外の場合は</a:t>
            </a:r>
            <a:r>
              <a:rPr lang="en-US" altLang="ja-JP" dirty="0"/>
              <a:t>LED</a:t>
            </a:r>
            <a:r>
              <a:rPr lang="ja-JP" altLang="en-US" dirty="0"/>
              <a:t>がオフとなる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ja-JP" altLang="en-US" dirty="0"/>
              <a:t>つまり、近づいたら</a:t>
            </a:r>
            <a:r>
              <a:rPr kumimoji="1" lang="en-US" altLang="ja-JP" dirty="0"/>
              <a:t>LED</a:t>
            </a:r>
            <a:r>
              <a:rPr kumimoji="1" lang="ja-JP" altLang="en-US" dirty="0"/>
              <a:t>が点灯し</a:t>
            </a:r>
            <a:br>
              <a:rPr lang="en-US" altLang="ja-JP" dirty="0"/>
            </a:br>
            <a:r>
              <a:rPr lang="ja-JP" altLang="en-US" dirty="0"/>
              <a:t>離れたら</a:t>
            </a:r>
            <a:r>
              <a:rPr lang="en-US" altLang="ja-JP" dirty="0"/>
              <a:t>LED</a:t>
            </a:r>
            <a:r>
              <a:rPr lang="ja-JP" altLang="en-US" dirty="0"/>
              <a:t>が消灯する</a:t>
            </a:r>
            <a:endParaRPr kumimoji="1" lang="en-US" altLang="ja-JP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C16886-5DC0-4BC8-84E3-83F0D0051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62E2BFB-5F50-48CA-B238-46E41541E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450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016F7767-994D-4311-BD3D-682D4E553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ia-cloud </a:t>
            </a:r>
            <a:r>
              <a:rPr lang="en-US" altLang="ja-JP" dirty="0" err="1"/>
              <a:t>github</a:t>
            </a:r>
            <a:r>
              <a:rPr lang="en-US" altLang="ja-JP" dirty="0"/>
              <a:t> </a:t>
            </a:r>
            <a:r>
              <a:rPr lang="ja-JP" altLang="en-US" dirty="0"/>
              <a:t>で検索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9E61D6-7BEB-4A30-B7B8-C839ADE0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17BB821-6C15-4001-81B8-AB5D8483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57152C96-CE0A-4FFF-BA64-CE60710F3D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2488" y="1484313"/>
            <a:ext cx="8291512" cy="4608512"/>
          </a:xfrm>
        </p:spPr>
        <p:txBody>
          <a:bodyPr/>
          <a:lstStyle/>
          <a:p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71A8A7D-7965-46A0-91EB-92F457F9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925"/>
            <a:ext cx="4918280" cy="385449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21C07D15-6FF2-44E4-B337-2654A55B3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4" y="3232172"/>
            <a:ext cx="5915025" cy="3310308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5ED3D5E-A95A-4B6C-AED6-0F836DBF8DE7}"/>
              </a:ext>
            </a:extLst>
          </p:cNvPr>
          <p:cNvSpPr/>
          <p:nvPr/>
        </p:nvSpPr>
        <p:spPr bwMode="auto">
          <a:xfrm>
            <a:off x="868465" y="2728913"/>
            <a:ext cx="1543050" cy="38047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D429EB8-3806-4B23-B03E-1910DC6C287D}"/>
              </a:ext>
            </a:extLst>
          </p:cNvPr>
          <p:cNvSpPr/>
          <p:nvPr/>
        </p:nvSpPr>
        <p:spPr bwMode="auto">
          <a:xfrm>
            <a:off x="3841954" y="5159420"/>
            <a:ext cx="1543050" cy="38047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CC0CABD-145A-4823-BF03-CE10A3719D3D}"/>
              </a:ext>
            </a:extLst>
          </p:cNvPr>
          <p:cNvSpPr/>
          <p:nvPr/>
        </p:nvSpPr>
        <p:spPr bwMode="auto">
          <a:xfrm>
            <a:off x="752475" y="1894022"/>
            <a:ext cx="1543050" cy="38047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0070E4D-9AC5-4FCA-8BF2-E3F1B10A7EAE}"/>
              </a:ext>
            </a:extLst>
          </p:cNvPr>
          <p:cNvCxnSpPr>
            <a:stCxn id="17" idx="2"/>
            <a:endCxn id="15" idx="0"/>
          </p:cNvCxnSpPr>
          <p:nvPr/>
        </p:nvCxnSpPr>
        <p:spPr bwMode="auto">
          <a:xfrm>
            <a:off x="1524000" y="2274496"/>
            <a:ext cx="115990" cy="454417"/>
          </a:xfrm>
          <a:prstGeom prst="straightConnector1">
            <a:avLst/>
          </a:prstGeom>
          <a:solidFill>
            <a:srgbClr val="E2ECF6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243F9230-59EE-4147-BDDA-16751AC6FDD5}"/>
              </a:ext>
            </a:extLst>
          </p:cNvPr>
          <p:cNvCxnSpPr>
            <a:stCxn id="15" idx="3"/>
            <a:endCxn id="16" idx="1"/>
          </p:cNvCxnSpPr>
          <p:nvPr/>
        </p:nvCxnSpPr>
        <p:spPr bwMode="auto">
          <a:xfrm>
            <a:off x="2411515" y="2919150"/>
            <a:ext cx="1430439" cy="2430507"/>
          </a:xfrm>
          <a:prstGeom prst="straightConnector1">
            <a:avLst/>
          </a:prstGeom>
          <a:solidFill>
            <a:srgbClr val="E2ECF6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748E7B6-3E10-4E1D-8D7C-5F5A93710C83}"/>
              </a:ext>
            </a:extLst>
          </p:cNvPr>
          <p:cNvSpPr txBox="1"/>
          <p:nvPr/>
        </p:nvSpPr>
        <p:spPr>
          <a:xfrm>
            <a:off x="5075880" y="2429330"/>
            <a:ext cx="3910518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このタブ</a:t>
            </a:r>
            <a:r>
              <a:rPr kumimoji="1" lang="en-US" altLang="ja-JP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ページ</a:t>
            </a:r>
            <a:r>
              <a:rPr kumimoji="1" lang="en-US" altLang="ja-JP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kumimoji="1"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は後でも使うので</a:t>
            </a:r>
            <a:endParaRPr kumimoji="1" lang="en-US" altLang="ja-JP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閉じないでください</a:t>
            </a:r>
          </a:p>
        </p:txBody>
      </p:sp>
    </p:spTree>
    <p:extLst>
      <p:ext uri="{BB962C8B-B14F-4D97-AF65-F5344CB8AC3E}">
        <p14:creationId xmlns:p14="http://schemas.microsoft.com/office/powerpoint/2010/main" val="33957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0782A3-A098-442E-B9D3-33006260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超音波距離センサーの設定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167DB5A-DAD8-44F9-9CB9-E8F854005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DE21CAC-EA74-4949-9F90-26E595DE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4347755-53E7-44EA-9083-A1A5644D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6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0782A3-A098-442E-B9D3-33006260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近接判定</a:t>
            </a:r>
            <a:r>
              <a:rPr lang="en-US" altLang="ja-JP" dirty="0"/>
              <a:t>(switch</a:t>
            </a:r>
            <a:r>
              <a:rPr lang="ja-JP" altLang="en-US" dirty="0"/>
              <a:t>ノード</a:t>
            </a:r>
            <a:r>
              <a:rPr lang="en-US" altLang="ja-JP" dirty="0"/>
              <a:t>)</a:t>
            </a:r>
            <a:r>
              <a:rPr lang="ja-JP" altLang="en-US" dirty="0"/>
              <a:t>の設定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167DB5A-DAD8-44F9-9CB9-E8F854005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DE21CAC-EA74-4949-9F90-26E595DE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32DA651-786C-4BBD-A6B7-4BC35BA9C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0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0782A3-A098-442E-B9D3-33006260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LED</a:t>
            </a:r>
            <a:r>
              <a:rPr lang="ja-JP" altLang="en-US" dirty="0"/>
              <a:t>オン</a:t>
            </a:r>
            <a:r>
              <a:rPr lang="en-US" altLang="ja-JP" dirty="0"/>
              <a:t>(change</a:t>
            </a:r>
            <a:r>
              <a:rPr lang="ja-JP" altLang="en-US" dirty="0"/>
              <a:t>ノード</a:t>
            </a:r>
            <a:r>
              <a:rPr lang="en-US" altLang="ja-JP" dirty="0"/>
              <a:t>)</a:t>
            </a:r>
            <a:r>
              <a:rPr lang="ja-JP" altLang="en-US" dirty="0"/>
              <a:t>の設定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167DB5A-DAD8-44F9-9CB9-E8F854005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DE21CAC-EA74-4949-9F90-26E595DE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904565D-1635-47D0-8BEE-6610E6AD8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1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0782A3-A098-442E-B9D3-33006260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LED</a:t>
            </a:r>
            <a:r>
              <a:rPr lang="ja-JP" altLang="en-US" dirty="0"/>
              <a:t>オフ</a:t>
            </a:r>
            <a:r>
              <a:rPr lang="en-US" altLang="ja-JP" dirty="0"/>
              <a:t>(change</a:t>
            </a:r>
            <a:r>
              <a:rPr lang="ja-JP" altLang="en-US" dirty="0"/>
              <a:t>ノード</a:t>
            </a:r>
            <a:r>
              <a:rPr lang="en-US" altLang="ja-JP" dirty="0"/>
              <a:t>)</a:t>
            </a:r>
            <a:r>
              <a:rPr lang="ja-JP" altLang="en-US" dirty="0"/>
              <a:t>の設定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167DB5A-DAD8-44F9-9CB9-E8F854005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DE21CAC-EA74-4949-9F90-26E595DE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DAF1A07-761C-49AD-B4A7-C6CB9B3B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1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4E774D-38D4-4623-85EE-A7112A15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LED</a:t>
            </a:r>
            <a:r>
              <a:rPr kumimoji="1" lang="ja-JP" altLang="en-US" dirty="0"/>
              <a:t>の設定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7D1F26D-8D8F-41C1-A4F4-A5284BDB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299AE9-61F6-40C0-9B07-34FEAE07B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ECBB65B-F84F-445C-A332-6CF342D0C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D8B332AD-76A9-4261-950D-29962019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ここまでのおさらい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73D2F7C5-FC5F-4F0A-91DA-AD0D09599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超音波距離センサーの計測距離が</a:t>
            </a:r>
            <a:br>
              <a:rPr kumimoji="1" lang="en-US" altLang="ja-JP" dirty="0"/>
            </a:br>
            <a:r>
              <a:rPr kumimoji="1" lang="en-US" altLang="ja-JP" dirty="0"/>
              <a:t>30cm</a:t>
            </a:r>
            <a:r>
              <a:rPr kumimoji="1" lang="ja-JP" altLang="en-US" dirty="0"/>
              <a:t>を下回ったら</a:t>
            </a:r>
            <a:r>
              <a:rPr kumimoji="1" lang="en-US" altLang="ja-JP" dirty="0"/>
              <a:t>LED</a:t>
            </a:r>
            <a:r>
              <a:rPr kumimoji="1" lang="ja-JP" altLang="en-US" dirty="0"/>
              <a:t>がオン、</a:t>
            </a:r>
            <a:br>
              <a:rPr lang="en-US" altLang="ja-JP" dirty="0"/>
            </a:br>
            <a:r>
              <a:rPr lang="ja-JP" altLang="en-US" dirty="0"/>
              <a:t>それ以外の場合は</a:t>
            </a:r>
            <a:r>
              <a:rPr lang="en-US" altLang="ja-JP" dirty="0"/>
              <a:t>LED</a:t>
            </a:r>
            <a:r>
              <a:rPr lang="ja-JP" altLang="en-US" dirty="0"/>
              <a:t>がオフとなる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ja-JP" altLang="en-US" dirty="0"/>
              <a:t>つまり、近づいたら</a:t>
            </a:r>
            <a:r>
              <a:rPr kumimoji="1" lang="en-US" altLang="ja-JP" dirty="0"/>
              <a:t>LED</a:t>
            </a:r>
            <a:r>
              <a:rPr kumimoji="1" lang="ja-JP" altLang="en-US" dirty="0"/>
              <a:t>が点灯し</a:t>
            </a:r>
            <a:br>
              <a:rPr lang="en-US" altLang="ja-JP" dirty="0"/>
            </a:br>
            <a:r>
              <a:rPr lang="ja-JP" altLang="en-US" dirty="0"/>
              <a:t>離れたら</a:t>
            </a:r>
            <a:r>
              <a:rPr lang="en-US" altLang="ja-JP" dirty="0"/>
              <a:t>LED</a:t>
            </a:r>
            <a:r>
              <a:rPr lang="ja-JP" altLang="en-US" dirty="0"/>
              <a:t>が消灯する</a:t>
            </a:r>
            <a:endParaRPr kumimoji="1" lang="en-US" altLang="ja-JP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C16886-5DC0-4BC8-84E3-83F0D0051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62E2BFB-5F50-48CA-B238-46E41541E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90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08D7CCD6-B945-E140-BEE7-098CB5772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algn="ctr"/>
            <a:r>
              <a:rPr kumimoji="1" lang="en-US" altLang="ja-JP" sz="4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3. </a:t>
            </a:r>
            <a:r>
              <a:rPr kumimoji="1" lang="ja-JP" altLang="en-US" sz="4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取得データの可視化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34352E-D983-BD48-B0EA-0ACF9C50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231F3F-FA70-3540-8410-D3382489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725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D8B332AD-76A9-4261-950D-29962019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距離センサーの見える化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73D2F7C5-FC5F-4F0A-91DA-AD0D09599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超音波距離センサーの計測距離</a:t>
            </a:r>
            <a:r>
              <a:rPr lang="ja-JP" altLang="en-US" dirty="0"/>
              <a:t>を</a:t>
            </a:r>
            <a:br>
              <a:rPr lang="en-US" altLang="ja-JP" dirty="0"/>
            </a:br>
            <a:r>
              <a:rPr lang="ja-JP" altLang="en-US" dirty="0"/>
              <a:t>ダッシュボードを使用して見える化する</a:t>
            </a:r>
            <a:endParaRPr lang="en-US" altLang="ja-JP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C16886-5DC0-4BC8-84E3-83F0D0051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62E2BFB-5F50-48CA-B238-46E41541E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928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CB092D-8C5C-4584-836B-3EFD4E1E4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距離センサーダッシュボード設定</a:t>
            </a:r>
            <a:r>
              <a:rPr lang="en-US" altLang="ja-JP" dirty="0"/>
              <a:t>(1/3)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2B60109-82E0-4176-A31D-2EF3E721F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E54E3A7-C916-4EF8-8DBC-2DA4AF26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FAC3658-4C56-4A06-A5E4-E9312E15E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5552D6-CD2F-4EB1-A0A4-9921E568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距離センサーダッシュボード設定</a:t>
            </a:r>
            <a:r>
              <a:rPr lang="en-US" altLang="ja-JP" dirty="0"/>
              <a:t>(2/3)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2DF067B-FACC-4B31-9A5B-0E5ACB02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9914FB6-DDB9-4A1D-B3F6-E020341C9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6BAD36D-51B1-4B73-A083-C95435E80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0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5FA0A98E-8BCC-46D4-AD7F-5D7FFA40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64E62E1C-8758-4AE3-8BEB-CF663E1BC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en-US" altLang="ja-JP" dirty="0"/>
              <a:t>Node-RED</a:t>
            </a:r>
            <a:r>
              <a:rPr kumimoji="1" lang="ja-JP" altLang="en-US" dirty="0"/>
              <a:t>の基本的な使い方</a:t>
            </a:r>
            <a:endParaRPr kumimoji="1" lang="en-US" altLang="ja-JP" dirty="0"/>
          </a:p>
          <a:p>
            <a:pPr marL="514350" indent="-514350">
              <a:buAutoNum type="arabicPeriod"/>
            </a:pPr>
            <a:r>
              <a:rPr lang="en-US" altLang="ja-JP" dirty="0"/>
              <a:t>Grove</a:t>
            </a:r>
            <a:r>
              <a:rPr lang="ja-JP" altLang="en-US" dirty="0"/>
              <a:t>センサーから値取得</a:t>
            </a:r>
            <a:endParaRPr lang="en-US" altLang="ja-JP" dirty="0"/>
          </a:p>
          <a:p>
            <a:pPr marL="514350" indent="-514350">
              <a:buAutoNum type="arabicPeriod"/>
            </a:pPr>
            <a:r>
              <a:rPr kumimoji="1" lang="ja-JP" altLang="en-US" dirty="0"/>
              <a:t>取得データの可視化</a:t>
            </a:r>
            <a:endParaRPr lang="en-US" altLang="ja-JP" dirty="0"/>
          </a:p>
          <a:p>
            <a:pPr marL="514350" indent="-514350">
              <a:buAutoNum type="arabicPeriod"/>
            </a:pPr>
            <a:r>
              <a:rPr lang="ja-JP" altLang="en-US" dirty="0"/>
              <a:t>クラウドへのデータ送信と確認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40428A-FA91-4F27-99C8-C021B53A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DDBF32-39FA-472D-92DC-314AD657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225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07D9A4-B044-49C9-8944-B8048A31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距離センサーダッシュボード設定</a:t>
            </a:r>
            <a:r>
              <a:rPr lang="en-US" altLang="ja-JP" dirty="0"/>
              <a:t>(3/3)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49D52EF-F273-48B1-B390-892AFC442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6316BD5-DFA1-4600-A119-04430BC02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6F0BBD1-EAE1-4C9C-BB19-2910AE6E9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0FD15B02-989E-4B60-A222-82DA18B99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54" y="1360487"/>
            <a:ext cx="9144000" cy="485775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3CB8587-4EF4-4D07-9722-8287F603C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ダッシュボードの確認方法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AD205B1-65FC-468F-90C3-363D0205A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F3A25FC-2FE2-4270-AABB-B5BF732D6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637809AE-32F7-48B7-A393-229A9931C18F}"/>
              </a:ext>
            </a:extLst>
          </p:cNvPr>
          <p:cNvSpPr/>
          <p:nvPr/>
        </p:nvSpPr>
        <p:spPr bwMode="auto">
          <a:xfrm>
            <a:off x="8496300" y="2089149"/>
            <a:ext cx="544514" cy="34501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93D1C0A8-10F1-4612-896F-2066F81E0A71}"/>
              </a:ext>
            </a:extLst>
          </p:cNvPr>
          <p:cNvSpPr/>
          <p:nvPr/>
        </p:nvSpPr>
        <p:spPr bwMode="auto">
          <a:xfrm>
            <a:off x="8601074" y="2455863"/>
            <a:ext cx="475661" cy="291942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5DBB7A-D19B-4613-9280-8AA2B081A1A0}"/>
              </a:ext>
            </a:extLst>
          </p:cNvPr>
          <p:cNvSpPr txBox="1"/>
          <p:nvPr/>
        </p:nvSpPr>
        <p:spPr>
          <a:xfrm>
            <a:off x="760164" y="1858230"/>
            <a:ext cx="7614765" cy="58477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3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1.</a:t>
            </a:r>
            <a:r>
              <a:rPr kumimoji="1" lang="ja-JP" altLang="en-US" sz="3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グラフのマークをクリックしてから⇒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0E107-DB8F-4098-A268-74CEE9E6C2E8}"/>
              </a:ext>
            </a:extLst>
          </p:cNvPr>
          <p:cNvSpPr txBox="1"/>
          <p:nvPr/>
        </p:nvSpPr>
        <p:spPr>
          <a:xfrm>
            <a:off x="3630329" y="2530029"/>
            <a:ext cx="4778942" cy="58477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3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</a:t>
            </a:r>
            <a:r>
              <a:rPr kumimoji="1" lang="ja-JP" altLang="en-US" sz="3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ここをクリックする⇒</a:t>
            </a:r>
          </a:p>
        </p:txBody>
      </p:sp>
    </p:spTree>
    <p:extLst>
      <p:ext uri="{BB962C8B-B14F-4D97-AF65-F5344CB8AC3E}">
        <p14:creationId xmlns:p14="http://schemas.microsoft.com/office/powerpoint/2010/main" val="111878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D60F17-0C51-4DF3-8EB6-8D4ACF37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おさらい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ダッシュボードを確認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238610D-7567-4AD2-BF36-08967E092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7C50D24-C5C2-4A7F-B965-DC7B0D76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69F9654-3C36-47C9-AD5B-523E0967B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7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D8B332AD-76A9-4261-950D-29962019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温湿度センサーを扱う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73D2F7C5-FC5F-4F0A-91DA-AD0D09599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温湿度センサーの値を取得する</a:t>
            </a:r>
            <a:endParaRPr lang="en-US" altLang="ja-JP" dirty="0"/>
          </a:p>
          <a:p>
            <a:r>
              <a:rPr lang="ja-JP" altLang="en-US" dirty="0"/>
              <a:t>取得した温湿度センサーの値の中からそれぞれ</a:t>
            </a:r>
            <a:endParaRPr lang="en-US" altLang="ja-JP" dirty="0"/>
          </a:p>
          <a:p>
            <a:pPr lvl="1"/>
            <a:r>
              <a:rPr lang="ja-JP" altLang="en-US" dirty="0"/>
              <a:t>温度</a:t>
            </a:r>
            <a:endParaRPr lang="en-US" altLang="ja-JP" dirty="0"/>
          </a:p>
          <a:p>
            <a:pPr lvl="1"/>
            <a:r>
              <a:rPr lang="ja-JP" altLang="en-US" dirty="0"/>
              <a:t>湿度</a:t>
            </a:r>
            <a:endParaRPr lang="en-US" altLang="ja-JP" dirty="0"/>
          </a:p>
          <a:p>
            <a:pPr>
              <a:buClr>
                <a:schemeClr val="tx2"/>
              </a:buClr>
            </a:pPr>
            <a:r>
              <a:rPr lang="ja-JP" altLang="en-US" dirty="0"/>
              <a:t>を取り出す</a:t>
            </a:r>
            <a:endParaRPr lang="en-US" altLang="ja-JP" dirty="0"/>
          </a:p>
          <a:p>
            <a:r>
              <a:rPr lang="ja-JP" altLang="en-US" dirty="0"/>
              <a:t>取り出した値をグラフで見える化する</a:t>
            </a:r>
            <a:endParaRPr lang="en-US" altLang="ja-JP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C16886-5DC0-4BC8-84E3-83F0D0051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62E2BFB-5F50-48CA-B238-46E41541E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858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D24596-D9DD-41E0-B881-595D0B028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温湿度センサー設定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2D6058A-3351-40A2-970C-452DD2B7D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BD6D2E0-F64B-4116-82EB-BE28EE739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839FDEC-3044-496A-B1B4-40BC244DC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1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D70CEDD-2115-400A-95B1-72FF83B70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48439BC-D40A-4041-B719-B0D23BA2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温湿度センサーの値を確認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4FEA498-3365-4E10-B3E6-327C45213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7A51948-DEE3-4D8D-A404-B19EEC095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2100864-1AAD-4057-8CD4-AF2D27C97456}"/>
              </a:ext>
            </a:extLst>
          </p:cNvPr>
          <p:cNvSpPr/>
          <p:nvPr/>
        </p:nvSpPr>
        <p:spPr bwMode="auto">
          <a:xfrm>
            <a:off x="6553200" y="2555913"/>
            <a:ext cx="2511846" cy="129999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33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D0DB24-5859-4475-A716-484445A28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温度のみを</a:t>
            </a:r>
            <a:r>
              <a:rPr kumimoji="1" lang="en-US" altLang="ja-JP" dirty="0"/>
              <a:t>change</a:t>
            </a:r>
            <a:r>
              <a:rPr kumimoji="1" lang="ja-JP" altLang="en-US" dirty="0"/>
              <a:t>ノードで抽出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B52674A-48FF-449A-BC8C-197CCA130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92A221F-2745-4AEF-A52B-8D3262F8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72D5696-4BA6-46EA-80AD-135362685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5BFF6AF-A594-48CC-AEE9-C8CB7D7F56BE}"/>
              </a:ext>
            </a:extLst>
          </p:cNvPr>
          <p:cNvSpPr/>
          <p:nvPr/>
        </p:nvSpPr>
        <p:spPr bwMode="auto">
          <a:xfrm>
            <a:off x="4140741" y="3577318"/>
            <a:ext cx="2511846" cy="89740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4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D0EE16-84D8-4042-9BAD-9B32B339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温度センサーのグラフ設定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BA09181-AB3D-4289-9E9E-F42CD31AF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CDB6AC1-4DCD-42B0-8818-F26DCDD1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BECE139-8764-4555-AE12-492B59551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D0DB24-5859-4475-A716-484445A28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湿度のみを</a:t>
            </a:r>
            <a:r>
              <a:rPr kumimoji="1" lang="en-US" altLang="ja-JP" dirty="0"/>
              <a:t>change</a:t>
            </a:r>
            <a:r>
              <a:rPr kumimoji="1" lang="ja-JP" altLang="en-US" dirty="0"/>
              <a:t>ノードで抽出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B52674A-48FF-449A-BC8C-197CCA130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92A221F-2745-4AEF-A52B-8D3262F8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38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F555B41-B97C-4A50-BA0F-F79AD351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3669552-DC6F-4D9A-B945-A24D659AA9D3}"/>
              </a:ext>
            </a:extLst>
          </p:cNvPr>
          <p:cNvSpPr/>
          <p:nvPr/>
        </p:nvSpPr>
        <p:spPr bwMode="auto">
          <a:xfrm>
            <a:off x="4140741" y="3577318"/>
            <a:ext cx="2511846" cy="89740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9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0307CB-6367-4269-A860-29E4DDD3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湿度センサーのグラフ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3E34E7B-E1DB-415D-9967-08F51152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F0758A2-FA1C-446C-A538-E3000D55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39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2F09173-9598-4A88-A844-28532AD98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1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08D7CCD6-B945-E140-BEE7-098CB5772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algn="ctr"/>
            <a:r>
              <a:rPr kumimoji="1" lang="en-US" altLang="ja-JP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1. Node-RED</a:t>
            </a:r>
            <a:r>
              <a:rPr kumimoji="1" lang="ja-JP" altLang="en-US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の基本的な使い方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34352E-D983-BD48-B0EA-0ACF9C50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231F3F-FA70-3540-8410-D3382489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52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D60F17-0C51-4DF3-8EB6-8D4ACF37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おさらい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ダッシュボードを確認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238610D-7567-4AD2-BF36-08967E092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7C50D24-C5C2-4A7F-B965-DC7B0D76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D9AA9C-D4A6-4BAB-982C-59F1BA045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5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08D7CCD6-B945-E140-BEE7-098CB5772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algn="ctr"/>
            <a:r>
              <a:rPr kumimoji="1" lang="en-US" altLang="ja-JP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4. </a:t>
            </a:r>
            <a:r>
              <a:rPr kumimoji="1" lang="ja-JP" altLang="en-US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クラウドへのデータ送信と確認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34352E-D983-BD48-B0EA-0ACF9C50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231F3F-FA70-3540-8410-D3382489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53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078D37-38FA-4169-97B0-54964895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gp2iac</a:t>
            </a:r>
            <a:r>
              <a:rPr kumimoji="1" lang="ja-JP" altLang="en-US" dirty="0"/>
              <a:t>ノードで</a:t>
            </a:r>
            <a:r>
              <a:rPr kumimoji="1" lang="en-US" altLang="ja-JP" dirty="0"/>
              <a:t>ia-cloud</a:t>
            </a:r>
            <a:r>
              <a:rPr kumimoji="1" lang="ja-JP" altLang="en-US" dirty="0"/>
              <a:t>データに変換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27E731B-192D-4D12-AC2F-67090F0AB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02BF37D-E566-4961-BD22-7ACDD9ADB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069B9F1-E380-4686-AA7E-BC9CF7F4F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D4AF81-F870-4CE5-A47C-D602A092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ia-cloud-</a:t>
            </a:r>
            <a:r>
              <a:rPr kumimoji="1" lang="en-US" altLang="ja-JP" dirty="0" err="1"/>
              <a:t>cnct</a:t>
            </a:r>
            <a:r>
              <a:rPr lang="ja-JP" altLang="en-US" dirty="0"/>
              <a:t>ノードでクラウド接続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859D7F3-3056-49FF-B6C1-45A012BF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38546C9-D6EC-4ABE-A5B9-64220F1D8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92E9F86-F7E5-4187-B818-BDE5AEE0B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7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FA410C5-6433-484E-99FC-E38869BC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格納されたデータの確認 </a:t>
            </a:r>
            <a:r>
              <a:rPr kumimoji="1" lang="en-US" altLang="ja-JP" dirty="0"/>
              <a:t>(1/6)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4C3A44FE-7DDA-438C-85CC-0B6DF0F4F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4313"/>
            <a:ext cx="9144000" cy="4608512"/>
          </a:xfrm>
        </p:spPr>
        <p:txBody>
          <a:bodyPr/>
          <a:lstStyle/>
          <a:p>
            <a:r>
              <a:rPr lang="en-US" altLang="ja-JP" sz="2400" dirty="0"/>
              <a:t>https://510671781299.signin.aws.amazon.com/console</a:t>
            </a:r>
            <a:br>
              <a:rPr lang="en-US" altLang="ja-JP" sz="2400" dirty="0"/>
            </a:br>
            <a:r>
              <a:rPr lang="ja-JP" altLang="en-US" sz="2400" dirty="0"/>
              <a:t>にアクセス（ユーザー名とパスワードは別途配布）</a:t>
            </a:r>
            <a:endParaRPr kumimoji="1" lang="ja-JP" altLang="en-US" sz="24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669BE69-3431-4BC3-B600-0004EC29D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9EDA944-7C17-4B4B-9843-8F1E27C0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5855A3D-EEC7-4B38-8B6C-BB85B5FF3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18" y="2301760"/>
            <a:ext cx="8086381" cy="42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9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FA410C5-6433-484E-99FC-E38869BC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格納されたデータの確認 </a:t>
            </a:r>
            <a:r>
              <a:rPr kumimoji="1" lang="en-US" altLang="ja-JP" dirty="0"/>
              <a:t>(2/6)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4C3A44FE-7DDA-438C-85CC-0B6DF0F4F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4313"/>
            <a:ext cx="9144000" cy="4608512"/>
          </a:xfrm>
        </p:spPr>
        <p:txBody>
          <a:bodyPr/>
          <a:lstStyle/>
          <a:p>
            <a:r>
              <a:rPr kumimoji="1" lang="ja-JP" altLang="en-US" sz="2400" dirty="0"/>
              <a:t>リージョンを、米国東部</a:t>
            </a:r>
            <a:r>
              <a:rPr kumimoji="1" lang="en-US" altLang="ja-JP" sz="2400" dirty="0"/>
              <a:t>(</a:t>
            </a:r>
            <a:r>
              <a:rPr kumimoji="1" lang="ja-JP" altLang="en-US" sz="2400" dirty="0"/>
              <a:t>バージニア北部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 に切り替える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669BE69-3431-4BC3-B600-0004EC29D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9EDA944-7C17-4B4B-9843-8F1E27C0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97D72221-5861-45B6-94FE-2FA74F21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199"/>
            <a:ext cx="8686800" cy="4614863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DF0CFA6-320F-4448-A224-6526CD9F744C}"/>
              </a:ext>
            </a:extLst>
          </p:cNvPr>
          <p:cNvSpPr/>
          <p:nvPr/>
        </p:nvSpPr>
        <p:spPr bwMode="auto">
          <a:xfrm>
            <a:off x="7131845" y="2451100"/>
            <a:ext cx="989806" cy="29845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17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FA410C5-6433-484E-99FC-E38869BC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格納されたデータの確認 </a:t>
            </a:r>
            <a:r>
              <a:rPr kumimoji="1" lang="en-US" altLang="ja-JP" dirty="0"/>
              <a:t>(3/6)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4C3A44FE-7DDA-438C-85CC-0B6DF0F4F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4313"/>
            <a:ext cx="9144000" cy="4608512"/>
          </a:xfrm>
        </p:spPr>
        <p:txBody>
          <a:bodyPr/>
          <a:lstStyle/>
          <a:p>
            <a:r>
              <a:rPr lang="ja-JP" altLang="en-US" sz="2400" dirty="0"/>
              <a:t>サービス メニューの中から、</a:t>
            </a:r>
            <a:r>
              <a:rPr kumimoji="1" lang="en-US" altLang="ja-JP" sz="2400" dirty="0"/>
              <a:t>DynamoDB</a:t>
            </a:r>
            <a:r>
              <a:rPr lang="ja-JP" altLang="en-US" sz="2400" dirty="0"/>
              <a:t> をクリック</a:t>
            </a:r>
            <a:endParaRPr kumimoji="1" lang="ja-JP" altLang="en-US" sz="24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669BE69-3431-4BC3-B600-0004EC29D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9EDA944-7C17-4B4B-9843-8F1E27C0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8C627E4-0150-49B2-8E29-5F29CAC85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2786"/>
            <a:ext cx="8686800" cy="461486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1D1A9C5-5A2A-4C88-9F03-79DEDECD6CA1}"/>
              </a:ext>
            </a:extLst>
          </p:cNvPr>
          <p:cNvSpPr/>
          <p:nvPr/>
        </p:nvSpPr>
        <p:spPr bwMode="auto">
          <a:xfrm>
            <a:off x="2218266" y="5528734"/>
            <a:ext cx="1756833" cy="22013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98822D2-64BF-4894-9CFE-0697624B2946}"/>
              </a:ext>
            </a:extLst>
          </p:cNvPr>
          <p:cNvSpPr/>
          <p:nvPr/>
        </p:nvSpPr>
        <p:spPr bwMode="auto">
          <a:xfrm>
            <a:off x="1339849" y="2448984"/>
            <a:ext cx="825502" cy="28786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54C7234E-2BD0-49DD-AD6D-790C8DBB607E}"/>
              </a:ext>
            </a:extLst>
          </p:cNvPr>
          <p:cNvCxnSpPr>
            <a:stCxn id="10" idx="2"/>
            <a:endCxn id="9" idx="0"/>
          </p:cNvCxnSpPr>
          <p:nvPr/>
        </p:nvCxnSpPr>
        <p:spPr bwMode="auto">
          <a:xfrm>
            <a:off x="1752600" y="2736850"/>
            <a:ext cx="1344083" cy="2791884"/>
          </a:xfrm>
          <a:prstGeom prst="straightConnector1">
            <a:avLst/>
          </a:prstGeom>
          <a:solidFill>
            <a:srgbClr val="E2ECF6"/>
          </a:solidFill>
          <a:ln w="5080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9425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130E6EE-F672-404B-9BCF-522498D7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199"/>
            <a:ext cx="8686800" cy="4614863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3FA410C5-6433-484E-99FC-E38869BC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格納されたデータの確認 </a:t>
            </a:r>
            <a:r>
              <a:rPr kumimoji="1" lang="en-US" altLang="ja-JP" dirty="0"/>
              <a:t>(4/6)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4C3A44FE-7DDA-438C-85CC-0B6DF0F4F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4313"/>
            <a:ext cx="9144000" cy="4608512"/>
          </a:xfrm>
        </p:spPr>
        <p:txBody>
          <a:bodyPr/>
          <a:lstStyle/>
          <a:p>
            <a:r>
              <a:rPr lang="ja-JP" altLang="en-US" sz="2400" dirty="0"/>
              <a:t>テーブル一覧を表示</a:t>
            </a:r>
            <a:endParaRPr kumimoji="1" lang="ja-JP" altLang="en-US" sz="24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669BE69-3431-4BC3-B600-0004EC29D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9EDA944-7C17-4B4B-9843-8F1E27C0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1D1A9C5-5A2A-4C88-9F03-79DEDECD6CA1}"/>
              </a:ext>
            </a:extLst>
          </p:cNvPr>
          <p:cNvSpPr/>
          <p:nvPr/>
        </p:nvSpPr>
        <p:spPr bwMode="auto">
          <a:xfrm>
            <a:off x="501227" y="3215640"/>
            <a:ext cx="1104054" cy="22013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12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FA410C5-6433-484E-99FC-E38869BC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格納されたデータの確認 </a:t>
            </a:r>
            <a:r>
              <a:rPr kumimoji="1" lang="en-US" altLang="ja-JP" dirty="0"/>
              <a:t>(5/6)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4C3A44FE-7DDA-438C-85CC-0B6DF0F4F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4313"/>
            <a:ext cx="9144000" cy="4608512"/>
          </a:xfrm>
        </p:spPr>
        <p:txBody>
          <a:bodyPr/>
          <a:lstStyle/>
          <a:p>
            <a:r>
              <a:rPr kumimoji="1" lang="ja-JP" altLang="en-US" sz="2400" dirty="0"/>
              <a:t>自分のユーザーと同じ名前のテーブルをクリック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669BE69-3431-4BC3-B600-0004EC29D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9EDA944-7C17-4B4B-9843-8F1E27C0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841F25D-5059-4E35-8C7F-5EE4E27F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2788"/>
            <a:ext cx="8686799" cy="461486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4F2C34E-ED4C-49C9-9CA5-2F62393F696F}"/>
              </a:ext>
            </a:extLst>
          </p:cNvPr>
          <p:cNvSpPr/>
          <p:nvPr/>
        </p:nvSpPr>
        <p:spPr bwMode="auto">
          <a:xfrm>
            <a:off x="1668379" y="3429000"/>
            <a:ext cx="2133600" cy="2933998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80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3FA410C5-6433-484E-99FC-E38869BC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格納されたデータの確認 </a:t>
            </a:r>
            <a:r>
              <a:rPr kumimoji="1" lang="en-US" altLang="ja-JP" dirty="0"/>
              <a:t>(6/6)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4C3A44FE-7DDA-438C-85CC-0B6DF0F4F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4313"/>
            <a:ext cx="9144000" cy="4608512"/>
          </a:xfrm>
        </p:spPr>
        <p:txBody>
          <a:bodyPr/>
          <a:lstStyle/>
          <a:p>
            <a:r>
              <a:rPr lang="ja-JP" altLang="en-US" sz="2400" dirty="0"/>
              <a:t>項目タブをクリックしてデータを表示</a:t>
            </a:r>
            <a:endParaRPr kumimoji="1" lang="ja-JP" altLang="en-US" sz="24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669BE69-3431-4BC3-B600-0004EC29D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9EDA944-7C17-4B4B-9843-8F1E27C0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3EEF218-CD54-4365-AE1B-9CC613890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686800" cy="4614863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B4E9426-BF2E-4D6D-B894-053070FF1B07}"/>
              </a:ext>
            </a:extLst>
          </p:cNvPr>
          <p:cNvSpPr/>
          <p:nvPr/>
        </p:nvSpPr>
        <p:spPr bwMode="auto">
          <a:xfrm>
            <a:off x="4177877" y="2927350"/>
            <a:ext cx="825923" cy="45720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45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4F7C5B-7316-4F37-BA76-E8209038B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Node-RED</a:t>
            </a:r>
            <a:r>
              <a:rPr kumimoji="1" lang="ja-JP" altLang="en-US" dirty="0"/>
              <a:t>を起動する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9266EB-CA87-40D4-9A3B-8CB8C7D89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VNC</a:t>
            </a:r>
            <a:r>
              <a:rPr kumimoji="1" lang="ja-JP" altLang="en-US" dirty="0"/>
              <a:t>でリモート接続している</a:t>
            </a:r>
            <a:r>
              <a:rPr kumimoji="1" lang="en-US" altLang="ja-JP" dirty="0"/>
              <a:t>Raspberry Pi</a:t>
            </a:r>
            <a:r>
              <a:rPr lang="ja-JP" altLang="en-US" dirty="0"/>
              <a:t>の</a:t>
            </a:r>
            <a:br>
              <a:rPr lang="en-US" altLang="ja-JP" dirty="0"/>
            </a:br>
            <a:r>
              <a:rPr lang="ja-JP" altLang="en-US" dirty="0"/>
              <a:t>デスクトップ内で、アプリケーションメニュー⇒プログラミング⇒</a:t>
            </a:r>
            <a:r>
              <a:rPr lang="en-US" altLang="ja-JP" dirty="0"/>
              <a:t>Node-RED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A32CD8-E8B9-4BD6-A271-1AEB9CCAC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2019/12/06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C6E52F-3A79-41D2-B65D-06D202B76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CDE0BD-1B9D-481F-9048-05C1DC93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0FACD68-0022-44D8-ADC6-A8B03212D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5" y="3011557"/>
            <a:ext cx="7828742" cy="329388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700C1A4-DF12-4395-AC03-8F073297AA5E}"/>
              </a:ext>
            </a:extLst>
          </p:cNvPr>
          <p:cNvSpPr/>
          <p:nvPr/>
        </p:nvSpPr>
        <p:spPr bwMode="auto">
          <a:xfrm>
            <a:off x="5034316" y="5526105"/>
            <a:ext cx="3484024" cy="906681"/>
          </a:xfrm>
          <a:prstGeom prst="rect">
            <a:avLst/>
          </a:prstGeom>
          <a:solidFill>
            <a:schemeClr val="tx2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  <a:cs typeface="Arial" charset="0"/>
              </a:rPr>
              <a:t>※ </a:t>
            </a:r>
            <a:r>
              <a:rPr kumimoji="0" lang="ja-JP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  <a:cs typeface="Arial" charset="0"/>
              </a:rPr>
              <a:t>停止の方法はターミナルから</a:t>
            </a: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dirty="0">
                <a:solidFill>
                  <a:schemeClr val="bg2">
                    <a:lumMod val="25000"/>
                  </a:schemeClr>
                </a:solidFill>
                <a:latin typeface="Arial" charset="0"/>
                <a:cs typeface="Arial" charset="0"/>
              </a:rPr>
              <a:t>node-red-stop</a:t>
            </a: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76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08D7CCD6-B945-E140-BEE7-098CB5772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algn="ctr"/>
            <a:r>
              <a:rPr kumimoji="1" lang="en-US" altLang="ja-JP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5. EnOcean</a:t>
            </a:r>
            <a:r>
              <a:rPr kumimoji="1" lang="ja-JP" altLang="en-US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センサーの利用</a:t>
            </a:r>
            <a:endParaRPr kumimoji="1" lang="en-US" altLang="ja-JP" sz="4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4000" b="1" dirty="0"/>
              <a:t>(</a:t>
            </a:r>
            <a:r>
              <a:rPr lang="ja-JP" altLang="en-US" sz="4000" b="1" dirty="0"/>
              <a:t>補足</a:t>
            </a:r>
            <a:r>
              <a:rPr lang="en-US" altLang="ja-JP" sz="4000" b="1" dirty="0"/>
              <a:t>)</a:t>
            </a:r>
            <a:endParaRPr kumimoji="1" lang="ja-JP" altLang="en-US" sz="4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34352E-D983-BD48-B0EA-0ACF9C50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231F3F-FA70-3540-8410-D3382489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752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BF3C0A-3D98-49AE-AB5E-920D56216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EnOcean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DA2038-1475-486B-9CCA-26E63ECBF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エナジーハーベスティング </a:t>
            </a:r>
            <a:r>
              <a:rPr lang="en-US" altLang="ja-JP" dirty="0"/>
              <a:t>(</a:t>
            </a:r>
            <a:r>
              <a:rPr lang="ja-JP" altLang="en-US" dirty="0"/>
              <a:t>環境発電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61164C-C651-4E16-9092-C6F400981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9F0495-8888-4CFD-B7D1-FF4D0C34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2F975A6-DD40-4445-9A99-A9C30EFFE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003" y="2484243"/>
            <a:ext cx="2876884" cy="24992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6786BDA-76D9-46D6-ADE2-37F99AF71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395" y="2686164"/>
            <a:ext cx="3157728" cy="20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8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BF3C0A-3D98-49AE-AB5E-920D56216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EnOcean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DA2038-1475-486B-9CCA-26E63ECBF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61164C-C651-4E16-9092-C6F400981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9F0495-8888-4CFD-B7D1-FF4D0C34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999CB66-F46F-4CA4-B772-BA25B849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000" y="1308846"/>
            <a:ext cx="9408000" cy="52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BF3C0A-3D98-49AE-AB5E-920D56216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EnOcean</a:t>
            </a:r>
            <a:r>
              <a:rPr lang="ja-JP" altLang="en-US" dirty="0"/>
              <a:t>センサー例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DA2038-1475-486B-9CCA-26E63ECBF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温度・湿度センサー</a:t>
            </a:r>
            <a:endParaRPr lang="en-US" altLang="ja-JP" dirty="0"/>
          </a:p>
          <a:p>
            <a:r>
              <a:rPr lang="ja-JP" altLang="en-US" dirty="0"/>
              <a:t>電流センサー</a:t>
            </a:r>
            <a:endParaRPr lang="en-US" altLang="ja-JP" dirty="0"/>
          </a:p>
          <a:p>
            <a:r>
              <a:rPr lang="ja-JP" altLang="en-US" dirty="0"/>
              <a:t>スイッチセンサー</a:t>
            </a:r>
            <a:endParaRPr lang="en-US" altLang="ja-JP" dirty="0"/>
          </a:p>
          <a:p>
            <a:r>
              <a:rPr lang="ja-JP" altLang="en-US" dirty="0"/>
              <a:t>照度センサー</a:t>
            </a:r>
            <a:endParaRPr lang="en-US" altLang="ja-JP" dirty="0"/>
          </a:p>
          <a:p>
            <a:r>
              <a:rPr lang="ja-JP" altLang="en-US" dirty="0"/>
              <a:t>マグネット・</a:t>
            </a:r>
            <a:r>
              <a:rPr lang="en-US" altLang="ja-JP" dirty="0"/>
              <a:t>CO</a:t>
            </a:r>
            <a:r>
              <a:rPr lang="en-US" altLang="ja-JP" sz="2400" dirty="0"/>
              <a:t>2</a:t>
            </a:r>
            <a:r>
              <a:rPr lang="ja-JP" altLang="en-US" dirty="0"/>
              <a:t>・人感センサー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61164C-C651-4E16-9092-C6F400981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9F0495-8888-4CFD-B7D1-FF4D0C34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431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BF3C0A-3D98-49AE-AB5E-920D56216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EnOcean</a:t>
            </a:r>
            <a:r>
              <a:rPr kumimoji="1" lang="ja-JP" altLang="en-US" dirty="0"/>
              <a:t>の接続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DA2038-1475-486B-9CCA-26E63ECBF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EnOcean</a:t>
            </a:r>
            <a:r>
              <a:rPr kumimoji="1" lang="ja-JP" altLang="en-US" dirty="0"/>
              <a:t>のドングル</a:t>
            </a:r>
            <a:r>
              <a:rPr kumimoji="1" lang="en-US" altLang="ja-JP" dirty="0"/>
              <a:t>(</a:t>
            </a:r>
            <a:r>
              <a:rPr kumimoji="1" lang="ja-JP" altLang="en-US" dirty="0"/>
              <a:t>受信機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を用意しています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ロッカースイッチなどの</a:t>
            </a:r>
            <a:r>
              <a:rPr kumimoji="1" lang="en-US" altLang="ja-JP" dirty="0"/>
              <a:t>EnOcean</a:t>
            </a:r>
            <a:r>
              <a:rPr kumimoji="1" lang="ja-JP" altLang="en-US" dirty="0"/>
              <a:t>センサーの</a:t>
            </a:r>
            <a:br>
              <a:rPr kumimoji="1" lang="en-US" altLang="ja-JP" dirty="0"/>
            </a:br>
            <a:r>
              <a:rPr kumimoji="1" lang="ja-JP" altLang="en-US" dirty="0"/>
              <a:t>データを取得して</a:t>
            </a:r>
            <a:r>
              <a:rPr kumimoji="1" lang="en-US" altLang="ja-JP" dirty="0"/>
              <a:t>ia-cloud</a:t>
            </a:r>
            <a:r>
              <a:rPr kumimoji="1" lang="ja-JP" altLang="en-US" dirty="0"/>
              <a:t>に送信してみましょう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61164C-C651-4E16-9092-C6F400981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9F0495-8888-4CFD-B7D1-FF4D0C34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6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>
            <a:extLst>
              <a:ext uri="{FF2B5EF4-FFF2-40B4-BE49-F238E27FC236}">
                <a16:creationId xmlns:a16="http://schemas.microsoft.com/office/drawing/2014/main" id="{1DF077E8-BE34-473B-8CE3-1A8411857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取得イメージ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8A2689-B268-48CC-B267-180DDC65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139F97-F205-4113-815D-75B72CF1A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55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4B88861-F3CA-45F8-A416-85C23F9FD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4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73FA1C-B869-423D-97E7-AA701A42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EnOcean</a:t>
            </a:r>
            <a:r>
              <a:rPr kumimoji="1" lang="ja-JP" altLang="en-US" dirty="0"/>
              <a:t>センサーの</a:t>
            </a:r>
            <a:r>
              <a:rPr kumimoji="1" lang="en-US" altLang="ja-JP" dirty="0"/>
              <a:t>ID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746754-7471-48FC-8360-6D2EAF2B0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 002E5CB6</a:t>
            </a:r>
            <a:r>
              <a:rPr lang="ja-JP" altLang="en-US" dirty="0"/>
              <a:t>　ロッカーセンサー</a:t>
            </a:r>
            <a:r>
              <a:rPr lang="en-US" altLang="ja-JP" dirty="0"/>
              <a:t>(</a:t>
            </a:r>
            <a:r>
              <a:rPr lang="en-US" altLang="ja-JP" dirty="0" err="1"/>
              <a:t>Optex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 0581B0FE</a:t>
            </a:r>
            <a:r>
              <a:rPr lang="ja-JP" altLang="en-US" dirty="0"/>
              <a:t>　温湿度センサー</a:t>
            </a:r>
            <a:r>
              <a:rPr lang="en-US" altLang="ja-JP" dirty="0"/>
              <a:t>(Core-Staff)</a:t>
            </a:r>
          </a:p>
          <a:p>
            <a:r>
              <a:rPr lang="en-US" altLang="ja-JP" dirty="0"/>
              <a:t> 05002CE3</a:t>
            </a:r>
            <a:r>
              <a:rPr lang="ja-JP" altLang="en-US" dirty="0"/>
              <a:t>　人感センサー</a:t>
            </a:r>
            <a:r>
              <a:rPr lang="en-US" altLang="ja-JP" dirty="0"/>
              <a:t>(</a:t>
            </a:r>
            <a:r>
              <a:rPr lang="en-US" altLang="ja-JP" dirty="0" err="1"/>
              <a:t>Optex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 04014A7B</a:t>
            </a:r>
            <a:r>
              <a:rPr lang="ja-JP" altLang="en-US" dirty="0"/>
              <a:t>　電流センサー</a:t>
            </a:r>
            <a:r>
              <a:rPr lang="en-US" altLang="ja-JP" dirty="0"/>
              <a:t>(ITEC)</a:t>
            </a:r>
          </a:p>
          <a:p>
            <a:r>
              <a:rPr lang="en-US" altLang="ja-JP" dirty="0"/>
              <a:t> 0400F5D8</a:t>
            </a:r>
            <a:r>
              <a:rPr lang="ja-JP" altLang="en-US" dirty="0"/>
              <a:t>　温度センサー</a:t>
            </a:r>
            <a:r>
              <a:rPr lang="en-US" altLang="ja-JP" dirty="0"/>
              <a:t>(</a:t>
            </a:r>
            <a:r>
              <a:rPr lang="en-US" altLang="ja-JP" dirty="0" err="1"/>
              <a:t>Watty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481E5FF-70B7-4FBB-8530-CE9C2D8D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1D1BEE-4D8B-4333-8FD3-33E7776DA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095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740BEFA5-5B4E-1047-A269-D61EF9AA1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sz="2800"/>
              <a:t>中小製造業の未来を、</a:t>
            </a:r>
            <a:r>
              <a:rPr lang="ja-JP" altLang="en-US" sz="2800"/>
              <a:t>一緒</a:t>
            </a:r>
            <a:r>
              <a:rPr kumimoji="1" lang="ja-JP" altLang="en-US" sz="2800"/>
              <a:t>に拓きましょう。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00B1D4F8-00A9-CF4F-9FE6-E8789527A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kumimoji="1" lang="ja-JP" altLang="en-US"/>
              <a:t>ありがとう</a:t>
            </a:r>
            <a:r>
              <a:rPr kumimoji="1" lang="ja-JP" altLang="en-US" dirty="0"/>
              <a:t>ございました。</a:t>
            </a:r>
            <a:endParaRPr kumimoji="1"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CA7DE9-6C85-6C45-BB12-FCAB09B0D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25CD96-2055-DD44-BE68-74661771B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0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08D7CCD6-B945-E140-BEE7-098CB5772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algn="ctr"/>
            <a:r>
              <a:rPr kumimoji="1" lang="ja-JP" altLang="en-US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付録</a:t>
            </a:r>
            <a:r>
              <a:rPr kumimoji="1" lang="en-US" altLang="ja-JP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. </a:t>
            </a:r>
            <a:r>
              <a:rPr kumimoji="1" lang="ja-JP" altLang="en-US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作成したフローの</a:t>
            </a:r>
            <a:endParaRPr kumimoji="1" lang="en-US" altLang="ja-JP" sz="4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エクスポート</a:t>
            </a:r>
            <a:r>
              <a:rPr lang="ja-JP" altLang="en-US" sz="4000" b="1" dirty="0"/>
              <a:t>とインポート</a:t>
            </a:r>
            <a:endParaRPr kumimoji="1" lang="ja-JP" altLang="en-US" sz="4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34352E-D983-BD48-B0EA-0ACF9C50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231F3F-FA70-3540-8410-D3382489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536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FA5686-4EE9-4ADF-87F0-4E44A00D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フローのエクスポート</a:t>
            </a:r>
            <a:r>
              <a:rPr lang="en-US" altLang="ja-JP" dirty="0"/>
              <a:t>1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ja-JP" altLang="en-US" dirty="0"/>
              <a:t>補足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B033107-6F9B-48D0-A03E-2169C69BE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F557A2D-8F57-4E7D-9D45-61C2CBE0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59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23010EB-33C6-4E65-B208-9BB01E7F6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2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F4ABFC-EB1F-494F-8021-79F4F0BD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ブラウザで</a:t>
            </a:r>
            <a:r>
              <a:rPr lang="en-US" altLang="ja-JP" dirty="0"/>
              <a:t>Node-RED</a:t>
            </a:r>
            <a:r>
              <a:rPr lang="ja-JP" altLang="en-US" dirty="0"/>
              <a:t>へアクセス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CF0AAA-E796-49F6-9F7A-08C015AED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ブラウザで</a:t>
            </a:r>
            <a:br>
              <a:rPr lang="en-US" altLang="ja-JP" dirty="0"/>
            </a:br>
            <a:r>
              <a:rPr lang="en-US" altLang="ja-JP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lang="en-US" altLang="ja-JP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192.168.255.</a:t>
            </a:r>
            <a:r>
              <a:rPr lang="ja-JP" altLang="en-US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●●</a:t>
            </a:r>
            <a:r>
              <a:rPr lang="en-US" altLang="ja-JP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:1880</a:t>
            </a:r>
            <a:br>
              <a:rPr lang="en-US" altLang="ja-JP" dirty="0"/>
            </a:br>
            <a:r>
              <a:rPr lang="ja-JP" altLang="en-US" dirty="0"/>
              <a:t>にアクセス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ブラウザは、</a:t>
            </a:r>
            <a:r>
              <a:rPr lang="en-US" altLang="ja-JP" dirty="0"/>
              <a:t>Chrome</a:t>
            </a:r>
            <a:r>
              <a:rPr lang="ja-JP" altLang="en-US" dirty="0"/>
              <a:t>⇒</a:t>
            </a:r>
            <a:r>
              <a:rPr lang="en-US" altLang="ja-JP" dirty="0"/>
              <a:t>Edge</a:t>
            </a:r>
            <a:r>
              <a:rPr lang="ja-JP" altLang="en-US" dirty="0"/>
              <a:t>⇒</a:t>
            </a:r>
            <a:r>
              <a:rPr lang="en-US" altLang="ja-JP" dirty="0"/>
              <a:t>Firefox</a:t>
            </a:r>
            <a:r>
              <a:rPr lang="ja-JP" altLang="en-US" dirty="0"/>
              <a:t>の順に推奨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AFD078-4581-4480-9167-5D20705A9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BDF848-A54B-4602-A23E-F432383B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725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17D0A1-0FBF-4C89-AC4D-4F06AD32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フローのエクスポート</a:t>
            </a:r>
            <a:r>
              <a:rPr kumimoji="1" lang="en-US" altLang="ja-JP" dirty="0"/>
              <a:t>2</a:t>
            </a:r>
            <a:r>
              <a:rPr kumimoji="1" lang="ja-JP" altLang="en-US" dirty="0"/>
              <a:t> </a:t>
            </a:r>
            <a:r>
              <a:rPr kumimoji="1" lang="en-US" altLang="ja-JP" dirty="0"/>
              <a:t>(</a:t>
            </a:r>
            <a:r>
              <a:rPr kumimoji="1" lang="ja-JP" altLang="en-US" dirty="0"/>
              <a:t>補足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7BBE5AD-97A2-4F48-ACF7-A1E9B49F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B0A9722-CDDC-48A8-AEA2-14E3CDE9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8AC1EFC-465C-47C6-8BBE-BBC7E6BA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1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016F7767-994D-4311-BD3D-682D4E553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ia-cloud </a:t>
            </a:r>
            <a:r>
              <a:rPr lang="en-US" altLang="ja-JP" dirty="0" err="1"/>
              <a:t>github</a:t>
            </a:r>
            <a:r>
              <a:rPr lang="en-US" altLang="ja-JP" dirty="0"/>
              <a:t> </a:t>
            </a:r>
            <a:r>
              <a:rPr lang="ja-JP" altLang="en-US" dirty="0"/>
              <a:t>で検索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9E61D6-7BEB-4A30-B7B8-C839ADE0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17BB821-6C15-4001-81B8-AB5D8483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57152C96-CE0A-4FFF-BA64-CE60710F3D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2488" y="1484313"/>
            <a:ext cx="8291512" cy="4608512"/>
          </a:xfrm>
        </p:spPr>
        <p:txBody>
          <a:bodyPr/>
          <a:lstStyle/>
          <a:p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71A8A7D-7965-46A0-91EB-92F457F9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925"/>
            <a:ext cx="4918280" cy="385449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21C07D15-6FF2-44E4-B337-2654A55B3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4" y="3232172"/>
            <a:ext cx="5915025" cy="3310308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5ED3D5E-A95A-4B6C-AED6-0F836DBF8DE7}"/>
              </a:ext>
            </a:extLst>
          </p:cNvPr>
          <p:cNvSpPr/>
          <p:nvPr/>
        </p:nvSpPr>
        <p:spPr bwMode="auto">
          <a:xfrm>
            <a:off x="868465" y="2728913"/>
            <a:ext cx="1543050" cy="38047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D429EB8-3806-4B23-B03E-1910DC6C287D}"/>
              </a:ext>
            </a:extLst>
          </p:cNvPr>
          <p:cNvSpPr/>
          <p:nvPr/>
        </p:nvSpPr>
        <p:spPr bwMode="auto">
          <a:xfrm>
            <a:off x="3841954" y="5159420"/>
            <a:ext cx="1543050" cy="38047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CC0CABD-145A-4823-BF03-CE10A3719D3D}"/>
              </a:ext>
            </a:extLst>
          </p:cNvPr>
          <p:cNvSpPr/>
          <p:nvPr/>
        </p:nvSpPr>
        <p:spPr bwMode="auto">
          <a:xfrm>
            <a:off x="752475" y="1894022"/>
            <a:ext cx="1543050" cy="38047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0070E4D-9AC5-4FCA-8BF2-E3F1B10A7EAE}"/>
              </a:ext>
            </a:extLst>
          </p:cNvPr>
          <p:cNvCxnSpPr>
            <a:stCxn id="17" idx="2"/>
            <a:endCxn id="15" idx="0"/>
          </p:cNvCxnSpPr>
          <p:nvPr/>
        </p:nvCxnSpPr>
        <p:spPr bwMode="auto">
          <a:xfrm>
            <a:off x="1524000" y="2274496"/>
            <a:ext cx="115990" cy="454417"/>
          </a:xfrm>
          <a:prstGeom prst="straightConnector1">
            <a:avLst/>
          </a:prstGeom>
          <a:solidFill>
            <a:srgbClr val="E2ECF6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243F9230-59EE-4147-BDDA-16751AC6FDD5}"/>
              </a:ext>
            </a:extLst>
          </p:cNvPr>
          <p:cNvCxnSpPr>
            <a:stCxn id="15" idx="3"/>
            <a:endCxn id="16" idx="1"/>
          </p:cNvCxnSpPr>
          <p:nvPr/>
        </p:nvCxnSpPr>
        <p:spPr bwMode="auto">
          <a:xfrm>
            <a:off x="2411515" y="2919150"/>
            <a:ext cx="1430439" cy="2430507"/>
          </a:xfrm>
          <a:prstGeom prst="straightConnector1">
            <a:avLst/>
          </a:prstGeom>
          <a:solidFill>
            <a:srgbClr val="E2ECF6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2129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B0D28FD6-7F50-4475-B7E7-1FAAC177D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フローのデータを取得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4718F5-8083-4D96-9945-955DC243B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0B1D7A-B67A-45D8-85E4-54062D72A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62</a:t>
            </a:fld>
            <a:endParaRPr kumimoji="1" lang="ja-JP" altLang="en-US"/>
          </a:p>
        </p:txBody>
      </p:sp>
      <p:pic>
        <p:nvPicPr>
          <p:cNvPr id="9" name="コンテンツ プレースホルダー 10">
            <a:extLst>
              <a:ext uri="{FF2B5EF4-FFF2-40B4-BE49-F238E27FC236}">
                <a16:creationId xmlns:a16="http://schemas.microsoft.com/office/drawing/2014/main" id="{782F1972-8328-4918-8608-222088816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40555" y="1298662"/>
            <a:ext cx="6003445" cy="5303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078475C-F5DF-4BB0-B9DB-DB47B7662EE6}"/>
              </a:ext>
            </a:extLst>
          </p:cNvPr>
          <p:cNvSpPr/>
          <p:nvPr/>
        </p:nvSpPr>
        <p:spPr bwMode="auto">
          <a:xfrm>
            <a:off x="2289655" y="1483903"/>
            <a:ext cx="3311045" cy="720725"/>
          </a:xfrm>
          <a:prstGeom prst="rect">
            <a:avLst/>
          </a:prstGeom>
          <a:solidFill>
            <a:schemeClr val="tx2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4E303C8F-E411-4431-A0ED-57D811C68F02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 indent="0">
              <a:buNone/>
            </a:pPr>
            <a:r>
              <a:rPr lang="en-US" altLang="ja-JP" b="1" dirty="0"/>
              <a:t>#1 Grove </a:t>
            </a:r>
            <a:r>
              <a:rPr lang="en-US" altLang="ja-JP" b="1" dirty="0" err="1"/>
              <a:t>sensors.json</a:t>
            </a:r>
            <a:br>
              <a:rPr lang="en-US" altLang="ja-JP" b="1" dirty="0"/>
            </a:br>
            <a:r>
              <a:rPr lang="ja-JP" altLang="en-US" b="1" dirty="0"/>
              <a:t>をクリック</a:t>
            </a:r>
            <a:endParaRPr lang="en-US" altLang="ja-JP" b="1" dirty="0"/>
          </a:p>
          <a:p>
            <a:pPr marL="0" indent="0">
              <a:buNone/>
            </a:pPr>
            <a:endParaRPr kumimoji="1" lang="en-US" altLang="ja-JP" b="1" dirty="0"/>
          </a:p>
          <a:p>
            <a:pPr marL="0" indent="0">
              <a:buNone/>
            </a:pPr>
            <a:r>
              <a:rPr kumimoji="1" lang="ja-JP" altLang="en-US" b="1" dirty="0"/>
              <a:t>↓</a:t>
            </a:r>
            <a:endParaRPr kumimoji="1" lang="en-US" altLang="ja-JP" b="1" dirty="0"/>
          </a:p>
          <a:p>
            <a:pPr marL="0" indent="0">
              <a:buNone/>
            </a:pPr>
            <a:endParaRPr kumimoji="1" lang="en-US" altLang="ja-JP" b="1" dirty="0"/>
          </a:p>
          <a:p>
            <a:pPr marL="0" indent="0">
              <a:buNone/>
            </a:pPr>
            <a:r>
              <a:rPr kumimoji="1" lang="ja-JP" altLang="en-US" b="1" dirty="0"/>
              <a:t>ファイルの内容が</a:t>
            </a:r>
            <a:endParaRPr kumimoji="1" lang="en-US" altLang="ja-JP" b="1" dirty="0"/>
          </a:p>
          <a:p>
            <a:pPr marL="0" indent="0">
              <a:buNone/>
            </a:pPr>
            <a:r>
              <a:rPr lang="ja-JP" altLang="en-US" b="1" dirty="0"/>
              <a:t>表示されるので</a:t>
            </a:r>
            <a:endParaRPr lang="en-US" altLang="ja-JP" b="1" dirty="0"/>
          </a:p>
          <a:p>
            <a:pPr marL="0" indent="0">
              <a:buNone/>
            </a:pPr>
            <a:r>
              <a:rPr kumimoji="1" lang="ja-JP" altLang="en-US" b="1" dirty="0"/>
              <a:t>選択して</a:t>
            </a:r>
            <a:r>
              <a:rPr lang="ja-JP" altLang="en-US" b="1" dirty="0"/>
              <a:t>コピー</a:t>
            </a:r>
            <a:endParaRPr kumimoji="1" lang="ja-JP" altLang="en-US" b="1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C6D80A2-2A4B-47B8-88AE-86F78B9B203D}"/>
              </a:ext>
            </a:extLst>
          </p:cNvPr>
          <p:cNvSpPr/>
          <p:nvPr/>
        </p:nvSpPr>
        <p:spPr bwMode="auto">
          <a:xfrm>
            <a:off x="3767667" y="4185180"/>
            <a:ext cx="1570566" cy="30638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96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FA5686-4EE9-4ADF-87F0-4E44A00D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フローのインポート</a:t>
            </a:r>
            <a:r>
              <a:rPr lang="en-US" altLang="ja-JP" dirty="0"/>
              <a:t>1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B033107-6F9B-48D0-A03E-2169C69BE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F557A2D-8F57-4E7D-9D45-61C2CBE0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63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FFEDFCC-9336-413A-9490-E82ED1BE0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FA5686-4EE9-4ADF-87F0-4E44A00D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フローのインポート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B033107-6F9B-48D0-A03E-2169C69BE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F557A2D-8F57-4E7D-9D45-61C2CBE0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64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1F9E2A6-05EF-476C-B9E9-957C76E09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6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F770BBD-2634-47EB-BD54-E18DC49D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  <p:sp>
        <p:nvSpPr>
          <p:cNvPr id="7" name="タイトル 6">
            <a:extLst>
              <a:ext uri="{FF2B5EF4-FFF2-40B4-BE49-F238E27FC236}">
                <a16:creationId xmlns:a16="http://schemas.microsoft.com/office/drawing/2014/main" id="{48F65950-1234-4C14-97F7-F9BEB095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インポートした状態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4ADF87-0D60-49FE-AD28-7C3C3B69A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D41BE3-1C36-458E-9D3D-17C23D975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D64D0C4-4A75-424D-A073-BD6EBA776ED2}"/>
              </a:ext>
            </a:extLst>
          </p:cNvPr>
          <p:cNvSpPr/>
          <p:nvPr/>
        </p:nvSpPr>
        <p:spPr bwMode="auto">
          <a:xfrm>
            <a:off x="2804269" y="2077160"/>
            <a:ext cx="1621816" cy="41362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019000F-D5A9-43B2-990B-17D83EF5FFD3}"/>
              </a:ext>
            </a:extLst>
          </p:cNvPr>
          <p:cNvSpPr/>
          <p:nvPr/>
        </p:nvSpPr>
        <p:spPr bwMode="auto">
          <a:xfrm>
            <a:off x="7439025" y="1738313"/>
            <a:ext cx="1309688" cy="56197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1709DE45-B0FD-4642-9417-BFD0D6A4DA98}"/>
              </a:ext>
            </a:extLst>
          </p:cNvPr>
          <p:cNvCxnSpPr>
            <a:stCxn id="8" idx="3"/>
            <a:endCxn id="9" idx="1"/>
          </p:cNvCxnSpPr>
          <p:nvPr/>
        </p:nvCxnSpPr>
        <p:spPr bwMode="auto">
          <a:xfrm flipV="1">
            <a:off x="4426085" y="2019301"/>
            <a:ext cx="3012940" cy="264673"/>
          </a:xfrm>
          <a:prstGeom prst="straightConnector1">
            <a:avLst/>
          </a:prstGeom>
          <a:solidFill>
            <a:srgbClr val="E2ECF6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3745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3AA4835-4948-437F-AA2C-653BD1676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9144000" cy="485775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7FF09C2-82D4-47A2-9B53-08936E3E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ユーザー名とパスワードの設定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63DAD00-3E53-4EA6-B827-3200C4C43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DE8E39E-8EBA-423E-BE34-D0878060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FB8C2C6-B494-489D-BB9D-D43FA56434C4}"/>
              </a:ext>
            </a:extLst>
          </p:cNvPr>
          <p:cNvSpPr/>
          <p:nvPr/>
        </p:nvSpPr>
        <p:spPr bwMode="auto">
          <a:xfrm>
            <a:off x="0" y="1739900"/>
            <a:ext cx="9144000" cy="736600"/>
          </a:xfrm>
          <a:prstGeom prst="rect">
            <a:avLst/>
          </a:prstGeom>
          <a:solidFill>
            <a:schemeClr val="tx2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3EDDD52-E247-48EB-B46F-6BE3E6386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インポートしたフローはセキュリティ上の理由でユーザー名とパスワードは連携され</a:t>
            </a:r>
            <a:r>
              <a:rPr lang="ja-JP" altLang="en-US" dirty="0"/>
              <a:t>ない</a:t>
            </a:r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97ED78B-2BD4-4615-AB81-0814DB2A1310}"/>
              </a:ext>
            </a:extLst>
          </p:cNvPr>
          <p:cNvSpPr/>
          <p:nvPr/>
        </p:nvSpPr>
        <p:spPr bwMode="auto">
          <a:xfrm>
            <a:off x="3352799" y="4164805"/>
            <a:ext cx="3155951" cy="1078403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BEBEC5-4AF5-44B3-A600-EBCC1673B2EE}"/>
              </a:ext>
            </a:extLst>
          </p:cNvPr>
          <p:cNvSpPr/>
          <p:nvPr/>
        </p:nvSpPr>
        <p:spPr bwMode="auto">
          <a:xfrm>
            <a:off x="4094535" y="5312415"/>
            <a:ext cx="3745960" cy="372759"/>
          </a:xfrm>
          <a:prstGeom prst="rect">
            <a:avLst/>
          </a:prstGeom>
          <a:solidFill>
            <a:schemeClr val="tx2"/>
          </a:solidFill>
          <a:ln w="508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Arial" charset="0"/>
              </a:rPr>
              <a:t>データソースのユニーク</a:t>
            </a:r>
            <a:r>
              <a:rPr lang="ja-JP" altLang="en-US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charset="0"/>
              </a:rPr>
              <a:t>キーも設定する</a:t>
            </a:r>
            <a:endParaRPr kumimoji="0" lang="ja-JP" altLang="en-US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0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D8735E42-ECA8-4CA2-841A-A841E50A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接続が正常に成功していることを確認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37B739-4D86-4818-98ED-B089C2C82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30BCB2-0ED5-4619-9801-F8752B526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67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10E3FB6-FC9C-4377-8874-3309AF480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1509AB4-09B4-4A14-A417-9D36367086DC}"/>
              </a:ext>
            </a:extLst>
          </p:cNvPr>
          <p:cNvSpPr/>
          <p:nvPr/>
        </p:nvSpPr>
        <p:spPr bwMode="auto">
          <a:xfrm>
            <a:off x="4357991" y="5098781"/>
            <a:ext cx="747409" cy="339994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3118165-249B-4EB6-AEBE-3F42DBA892E7}"/>
              </a:ext>
            </a:extLst>
          </p:cNvPr>
          <p:cNvCxnSpPr>
            <a:endCxn id="9" idx="1"/>
          </p:cNvCxnSpPr>
          <p:nvPr/>
        </p:nvCxnSpPr>
        <p:spPr bwMode="auto">
          <a:xfrm flipV="1">
            <a:off x="2490281" y="5268778"/>
            <a:ext cx="1867710" cy="328277"/>
          </a:xfrm>
          <a:prstGeom prst="straightConnector1">
            <a:avLst/>
          </a:prstGeom>
          <a:solidFill>
            <a:srgbClr val="E2ECF6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9051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B2F436D-4F8E-4922-977B-2AFD9F694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150" y="1924321"/>
            <a:ext cx="7218847" cy="3440232"/>
          </a:xfrm>
          <a:prstGeom prst="rect">
            <a:avLst/>
          </a:prstGeom>
        </p:spPr>
      </p:pic>
      <p:sp>
        <p:nvSpPr>
          <p:cNvPr id="8" name="タイトル 7">
            <a:extLst>
              <a:ext uri="{FF2B5EF4-FFF2-40B4-BE49-F238E27FC236}">
                <a16:creationId xmlns:a16="http://schemas.microsoft.com/office/drawing/2014/main" id="{1B1544A2-C05D-49D1-9798-60793AC2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各部の名称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0E4A31-D95A-4E1B-97ED-285AD2587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815C80-B80C-479F-87C0-C1692F822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24200E-A457-4A5F-ACC3-BCC46E2C3A8B}"/>
              </a:ext>
            </a:extLst>
          </p:cNvPr>
          <p:cNvSpPr txBox="1"/>
          <p:nvPr/>
        </p:nvSpPr>
        <p:spPr>
          <a:xfrm>
            <a:off x="5030980" y="1493447"/>
            <a:ext cx="1483098" cy="584775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ヘッダー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692552-5404-45AD-950E-6BDAA11BEA8F}"/>
              </a:ext>
            </a:extLst>
          </p:cNvPr>
          <p:cNvSpPr txBox="1"/>
          <p:nvPr/>
        </p:nvSpPr>
        <p:spPr>
          <a:xfrm>
            <a:off x="0" y="3333844"/>
            <a:ext cx="1441420" cy="584775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パレット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2104692-13D2-466A-9BCA-1B93A96265AE}"/>
              </a:ext>
            </a:extLst>
          </p:cNvPr>
          <p:cNvSpPr txBox="1"/>
          <p:nvPr/>
        </p:nvSpPr>
        <p:spPr>
          <a:xfrm>
            <a:off x="2898388" y="5072165"/>
            <a:ext cx="2579552" cy="584775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ワークスペース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D7F7440-4F49-4FD2-84A1-3E422BA83FF8}"/>
              </a:ext>
            </a:extLst>
          </p:cNvPr>
          <p:cNvSpPr txBox="1"/>
          <p:nvPr/>
        </p:nvSpPr>
        <p:spPr>
          <a:xfrm>
            <a:off x="7252135" y="3454044"/>
            <a:ext cx="1891865" cy="584775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サイドバー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A5411D4-188E-42B6-8FE3-F865AE91BC12}"/>
              </a:ext>
            </a:extLst>
          </p:cNvPr>
          <p:cNvSpPr txBox="1"/>
          <p:nvPr/>
        </p:nvSpPr>
        <p:spPr>
          <a:xfrm>
            <a:off x="3565229" y="6135985"/>
            <a:ext cx="5578771" cy="461665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kumimoji="1" lang="ja-JP" altLang="en-US" sz="2400" b="1" dirty="0">
                <a:solidFill>
                  <a:schemeClr val="bg2">
                    <a:lumMod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この画面全体の名称はフローエディター</a:t>
            </a:r>
          </a:p>
        </p:txBody>
      </p:sp>
    </p:spTree>
    <p:extLst>
      <p:ext uri="{BB962C8B-B14F-4D97-AF65-F5344CB8AC3E}">
        <p14:creationId xmlns:p14="http://schemas.microsoft.com/office/powerpoint/2010/main" val="330623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582796-95EB-444C-A18F-681F2B80E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まずは動かしてみましょう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BA6A88E-A8CD-4A8E-B7AF-12D89A0C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552BF27-0F83-427F-ABFF-1BD6DDE2A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911AC96-9CDB-4CF9-A8B2-57339026A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487"/>
            <a:ext cx="9144000" cy="4857750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DE6D586B-A103-416E-AB10-46982F3C57ED}"/>
              </a:ext>
            </a:extLst>
          </p:cNvPr>
          <p:cNvSpPr/>
          <p:nvPr/>
        </p:nvSpPr>
        <p:spPr bwMode="auto">
          <a:xfrm>
            <a:off x="8299398" y="2051582"/>
            <a:ext cx="475661" cy="4752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20D7840-ADE1-4A6A-9E67-87051F88D1A3}"/>
              </a:ext>
            </a:extLst>
          </p:cNvPr>
          <p:cNvCxnSpPr>
            <a:stCxn id="11" idx="0"/>
            <a:endCxn id="7" idx="2"/>
          </p:cNvCxnSpPr>
          <p:nvPr/>
        </p:nvCxnSpPr>
        <p:spPr bwMode="auto">
          <a:xfrm flipV="1">
            <a:off x="5483408" y="2289182"/>
            <a:ext cx="2815990" cy="1500180"/>
          </a:xfrm>
          <a:prstGeom prst="straightConnector1">
            <a:avLst/>
          </a:prstGeom>
          <a:solidFill>
            <a:srgbClr val="E2ECF6"/>
          </a:solidFill>
          <a:ln w="5080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C487CF-3E97-4B8D-BB20-DB0CDA857D08}"/>
              </a:ext>
            </a:extLst>
          </p:cNvPr>
          <p:cNvSpPr txBox="1"/>
          <p:nvPr/>
        </p:nvSpPr>
        <p:spPr>
          <a:xfrm>
            <a:off x="4288672" y="3789362"/>
            <a:ext cx="2389471" cy="52322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デバッグ出力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BC95D86-AA93-416C-AAE9-8B352D97CF02}"/>
              </a:ext>
            </a:extLst>
          </p:cNvPr>
          <p:cNvSpPr txBox="1"/>
          <p:nvPr/>
        </p:nvSpPr>
        <p:spPr>
          <a:xfrm>
            <a:off x="2360265" y="5530781"/>
            <a:ext cx="4270444" cy="584775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ワークスペースにノードを残しながら</a:t>
            </a:r>
            <a:endParaRPr kumimoji="1" lang="en-US" altLang="ja-JP" sz="16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16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デバッグ出力の有効無効を切り替えができる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7D27974A-0493-4A6C-9B40-00C6FCDF61ED}"/>
              </a:ext>
            </a:extLst>
          </p:cNvPr>
          <p:cNvCxnSpPr>
            <a:stCxn id="14" idx="0"/>
            <a:endCxn id="19" idx="4"/>
          </p:cNvCxnSpPr>
          <p:nvPr/>
        </p:nvCxnSpPr>
        <p:spPr bwMode="auto">
          <a:xfrm flipH="1" flipV="1">
            <a:off x="3974457" y="3220566"/>
            <a:ext cx="521030" cy="2310215"/>
          </a:xfrm>
          <a:prstGeom prst="straightConnector1">
            <a:avLst/>
          </a:prstGeom>
          <a:solidFill>
            <a:srgbClr val="E2ECF6"/>
          </a:solidFill>
          <a:ln w="5080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楕円 18">
            <a:extLst>
              <a:ext uri="{FF2B5EF4-FFF2-40B4-BE49-F238E27FC236}">
                <a16:creationId xmlns:a16="http://schemas.microsoft.com/office/drawing/2014/main" id="{7618C8D8-E307-4279-9110-A08259D1F8D1}"/>
              </a:ext>
            </a:extLst>
          </p:cNvPr>
          <p:cNvSpPr/>
          <p:nvPr/>
        </p:nvSpPr>
        <p:spPr bwMode="auto">
          <a:xfrm>
            <a:off x="3736626" y="2745366"/>
            <a:ext cx="475661" cy="4752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4AA5C46D-E29A-4A9A-A4FB-251C29F04CCE}"/>
              </a:ext>
            </a:extLst>
          </p:cNvPr>
          <p:cNvSpPr/>
          <p:nvPr/>
        </p:nvSpPr>
        <p:spPr bwMode="auto">
          <a:xfrm>
            <a:off x="8658611" y="2341619"/>
            <a:ext cx="475661" cy="4752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8F6EF578-3CF2-43A3-BCD8-D3379959D998}"/>
              </a:ext>
            </a:extLst>
          </p:cNvPr>
          <p:cNvCxnSpPr>
            <a:cxnSpLocks/>
            <a:stCxn id="27" idx="0"/>
            <a:endCxn id="24" idx="3"/>
          </p:cNvCxnSpPr>
          <p:nvPr/>
        </p:nvCxnSpPr>
        <p:spPr bwMode="auto">
          <a:xfrm flipV="1">
            <a:off x="6347509" y="2747228"/>
            <a:ext cx="2380761" cy="1946905"/>
          </a:xfrm>
          <a:prstGeom prst="straightConnector1">
            <a:avLst/>
          </a:prstGeom>
          <a:solidFill>
            <a:srgbClr val="E2ECF6"/>
          </a:solidFill>
          <a:ln w="5080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B3DACDB-BDBA-4E0F-A72D-4DEAD87E9CB8}"/>
              </a:ext>
            </a:extLst>
          </p:cNvPr>
          <p:cNvSpPr txBox="1"/>
          <p:nvPr/>
        </p:nvSpPr>
        <p:spPr>
          <a:xfrm>
            <a:off x="4489527" y="4694133"/>
            <a:ext cx="3715964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デバッグ出力をクリアする場合は</a:t>
            </a:r>
            <a:endParaRPr kumimoji="1" lang="en-US" altLang="ja-JP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ゴミ箱アイコンをクリック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208007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1EDAEF-6153-4839-9E79-CAD94FED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ワークスペース上の基本的</a:t>
            </a:r>
            <a:r>
              <a:rPr kumimoji="1" lang="ja-JP" altLang="en-US"/>
              <a:t>な操作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62D37D9-100C-4E0B-B1D9-E97D36E91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800" dirty="0"/>
              <a:t>ノードとノードは線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コネクタ</a:t>
            </a:r>
            <a:r>
              <a:rPr kumimoji="1" lang="en-US" altLang="ja-JP" sz="2800" dirty="0"/>
              <a:t>)</a:t>
            </a:r>
            <a:r>
              <a:rPr kumimoji="1" lang="ja-JP" altLang="en-US" sz="2800" dirty="0"/>
              <a:t>で接続する</a:t>
            </a:r>
            <a:endParaRPr kumimoji="1" lang="en-US" altLang="ja-JP" sz="2800" dirty="0"/>
          </a:p>
          <a:p>
            <a:pPr lvl="1"/>
            <a:r>
              <a:rPr kumimoji="1" lang="ja-JP" altLang="en-US" sz="2400" dirty="0"/>
              <a:t>データは線の上を左から右に流れるイメージ</a:t>
            </a:r>
            <a:endParaRPr kumimoji="1" lang="en-US" altLang="ja-JP" sz="2400" dirty="0"/>
          </a:p>
          <a:p>
            <a:pPr lvl="1"/>
            <a:r>
              <a:rPr kumimoji="1" lang="ja-JP" altLang="en-US" sz="2400" dirty="0"/>
              <a:t>ノードからの出力は複数のノードに繋ぐこと</a:t>
            </a:r>
            <a:r>
              <a:rPr lang="ja-JP" altLang="en-US" sz="2400" dirty="0"/>
              <a:t>も</a:t>
            </a:r>
            <a:r>
              <a:rPr kumimoji="1" lang="ja-JP" altLang="en-US" sz="2400" dirty="0"/>
              <a:t>できる</a:t>
            </a:r>
            <a:endParaRPr kumimoji="1" lang="en-US" altLang="ja-JP" sz="2400" dirty="0"/>
          </a:p>
          <a:p>
            <a:r>
              <a:rPr lang="ja-JP" altLang="en-US" sz="2800" dirty="0"/>
              <a:t>ノードの設定はダブルクリックでダイアログを開く</a:t>
            </a:r>
            <a:endParaRPr lang="en-US" altLang="ja-JP" sz="2800" dirty="0"/>
          </a:p>
          <a:p>
            <a:r>
              <a:rPr kumimoji="1" lang="ja-JP" altLang="en-US" sz="2800" dirty="0"/>
              <a:t>ノードの削除はクリックで選択した </a:t>
            </a:r>
            <a:r>
              <a:rPr kumimoji="1" lang="en-US" altLang="ja-JP" sz="2800" dirty="0"/>
              <a:t>Del</a:t>
            </a:r>
            <a:r>
              <a:rPr kumimoji="1" lang="ja-JP" altLang="en-US" sz="2800" dirty="0"/>
              <a:t>キー</a:t>
            </a:r>
            <a:br>
              <a:rPr kumimoji="1" lang="en-US" altLang="ja-JP" sz="2800" dirty="0"/>
            </a:br>
            <a:r>
              <a:rPr kumimoji="1" lang="ja-JP" altLang="en-US" sz="2800" dirty="0"/>
              <a:t>もしくは、ダブルクリックで設定を開いて削除</a:t>
            </a:r>
            <a:endParaRPr kumimoji="1" lang="en-US" altLang="ja-JP" sz="2800" dirty="0"/>
          </a:p>
          <a:p>
            <a:pPr lvl="1"/>
            <a:r>
              <a:rPr lang="ja-JP" altLang="en-US" sz="2400" dirty="0"/>
              <a:t>コネクタだけの削除は、コネクタをクリック選択して </a:t>
            </a:r>
            <a:r>
              <a:rPr lang="en-US" altLang="ja-JP" sz="2400" dirty="0"/>
              <a:t>Del</a:t>
            </a:r>
            <a:r>
              <a:rPr lang="ja-JP" altLang="en-US" sz="2400" dirty="0"/>
              <a:t>キー</a:t>
            </a:r>
            <a:endParaRPr lang="en-US" altLang="ja-JP" sz="2400" dirty="0"/>
          </a:p>
          <a:p>
            <a:r>
              <a:rPr kumimoji="1" lang="ja-JP" altLang="en-US" sz="2800" dirty="0"/>
              <a:t>ノードのコピーは</a:t>
            </a:r>
            <a:r>
              <a:rPr lang="ja-JP" altLang="en-US" sz="2800" dirty="0"/>
              <a:t>、</a:t>
            </a:r>
            <a:r>
              <a:rPr kumimoji="1" lang="ja-JP" altLang="en-US" sz="2800" dirty="0"/>
              <a:t>ノードを選択して </a:t>
            </a:r>
            <a:r>
              <a:rPr kumimoji="1" lang="en-US" altLang="ja-JP" sz="2800" dirty="0"/>
              <a:t>Ctrl + C </a:t>
            </a:r>
            <a:r>
              <a:rPr kumimoji="1" lang="ja-JP" altLang="en-US" sz="2800" dirty="0"/>
              <a:t>で</a:t>
            </a:r>
            <a:r>
              <a:rPr lang="ja-JP" altLang="en-US" sz="2800" dirty="0"/>
              <a:t>コピー</a:t>
            </a:r>
            <a:br>
              <a:rPr lang="en-US" altLang="ja-JP" sz="2800" dirty="0"/>
            </a:br>
            <a:r>
              <a:rPr kumimoji="1" lang="en-US" altLang="ja-JP" sz="2800" dirty="0"/>
              <a:t>Ctrl + V </a:t>
            </a:r>
            <a:r>
              <a:rPr kumimoji="1" lang="ja-JP" altLang="en-US" sz="2800" dirty="0"/>
              <a:t>で貼り付け</a:t>
            </a:r>
            <a:endParaRPr kumimoji="1" lang="en-US" altLang="ja-JP" sz="2800" dirty="0"/>
          </a:p>
          <a:p>
            <a:endParaRPr kumimoji="1" lang="ja-JP" altLang="en-US" sz="28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3EA1887-791F-4446-95CA-E791FB6EF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ia-cloud </a:t>
            </a:r>
            <a:r>
              <a:rPr kumimoji="1" lang="ja-JP" altLang="en-US"/>
              <a:t>プロジェクト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EF231F-AA77-4CFF-B7DB-7B586CE04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CB0D-5CF3-D74D-8043-C1424D1EE8A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28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7">
      <a:dk1>
        <a:srgbClr val="003366"/>
      </a:dk1>
      <a:lt1>
        <a:srgbClr val="6698CC"/>
      </a:lt1>
      <a:dk2>
        <a:srgbClr val="FFFFFF"/>
      </a:dk2>
      <a:lt2>
        <a:srgbClr val="B3CCE6"/>
      </a:lt2>
      <a:accent1>
        <a:srgbClr val="336599"/>
      </a:accent1>
      <a:accent2>
        <a:srgbClr val="2E4C6B"/>
      </a:accent2>
      <a:accent3>
        <a:srgbClr val="B8CAE2"/>
      </a:accent3>
      <a:accent4>
        <a:srgbClr val="002A56"/>
      </a:accent4>
      <a:accent5>
        <a:srgbClr val="ADB8CA"/>
      </a:accent5>
      <a:accent6>
        <a:srgbClr val="294460"/>
      </a:accent6>
      <a:hlink>
        <a:srgbClr val="0B54A3"/>
      </a:hlink>
      <a:folHlink>
        <a:srgbClr val="0B73E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2ECF6"/>
        </a:solidFill>
        <a:ln w="762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2ECF6"/>
        </a:solidFill>
        <a:ln w="762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5A58"/>
        </a:dk1>
        <a:lt1>
          <a:srgbClr val="FFFFFF"/>
        </a:lt1>
        <a:dk2>
          <a:srgbClr val="008080"/>
        </a:dk2>
        <a:lt2>
          <a:srgbClr val="FFFFCC"/>
        </a:lt2>
        <a:accent1>
          <a:srgbClr val="006462"/>
        </a:accent1>
        <a:accent2>
          <a:srgbClr val="008080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007373"/>
        </a:accent6>
        <a:hlink>
          <a:srgbClr val="00ACA8"/>
        </a:hlink>
        <a:folHlink>
          <a:srgbClr val="00444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42F61"/>
        </a:dk1>
        <a:lt1>
          <a:srgbClr val="FFFFFF"/>
        </a:lt1>
        <a:dk2>
          <a:srgbClr val="8794D5"/>
        </a:dk2>
        <a:lt2>
          <a:srgbClr val="FFFFFF"/>
        </a:lt2>
        <a:accent1>
          <a:srgbClr val="504D80"/>
        </a:accent1>
        <a:accent2>
          <a:srgbClr val="9791CA"/>
        </a:accent2>
        <a:accent3>
          <a:srgbClr val="C3C8E7"/>
        </a:accent3>
        <a:accent4>
          <a:srgbClr val="DADADA"/>
        </a:accent4>
        <a:accent5>
          <a:srgbClr val="B3B2C0"/>
        </a:accent5>
        <a:accent6>
          <a:srgbClr val="8883B7"/>
        </a:accent6>
        <a:hlink>
          <a:srgbClr val="322D5A"/>
        </a:hlink>
        <a:folHlink>
          <a:srgbClr val="544C9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DBA6"/>
        </a:lt1>
        <a:dk2>
          <a:srgbClr val="000000"/>
        </a:dk2>
        <a:lt2>
          <a:srgbClr val="FFAC31"/>
        </a:lt2>
        <a:accent1>
          <a:srgbClr val="FF9900"/>
        </a:accent1>
        <a:accent2>
          <a:srgbClr val="FFCC80"/>
        </a:accent2>
        <a:accent3>
          <a:srgbClr val="FFEAD0"/>
        </a:accent3>
        <a:accent4>
          <a:srgbClr val="000000"/>
        </a:accent4>
        <a:accent5>
          <a:srgbClr val="FFCAAA"/>
        </a:accent5>
        <a:accent6>
          <a:srgbClr val="E7B973"/>
        </a:accent6>
        <a:hlink>
          <a:srgbClr val="E68A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66CCCC"/>
        </a:dk1>
        <a:lt1>
          <a:srgbClr val="FFFFFF"/>
        </a:lt1>
        <a:dk2>
          <a:srgbClr val="2E6B6B"/>
        </a:dk2>
        <a:lt2>
          <a:srgbClr val="2E6B6B"/>
        </a:lt2>
        <a:accent1>
          <a:srgbClr val="9ADEDC"/>
        </a:accent1>
        <a:accent2>
          <a:srgbClr val="45A3A1"/>
        </a:accent2>
        <a:accent3>
          <a:srgbClr val="ADBABA"/>
        </a:accent3>
        <a:accent4>
          <a:srgbClr val="DADADA"/>
        </a:accent4>
        <a:accent5>
          <a:srgbClr val="CAECEB"/>
        </a:accent5>
        <a:accent6>
          <a:srgbClr val="3E9391"/>
        </a:accent6>
        <a:hlink>
          <a:srgbClr val="45A3A1"/>
        </a:hlink>
        <a:folHlink>
          <a:srgbClr val="9ADED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B3CCE6"/>
        </a:dk1>
        <a:lt1>
          <a:srgbClr val="FFFFFF"/>
        </a:lt1>
        <a:dk2>
          <a:srgbClr val="6698CC"/>
        </a:dk2>
        <a:lt2>
          <a:srgbClr val="FFFFFF"/>
        </a:lt2>
        <a:accent1>
          <a:srgbClr val="336599"/>
        </a:accent1>
        <a:accent2>
          <a:srgbClr val="2E4C6B"/>
        </a:accent2>
        <a:accent3>
          <a:srgbClr val="B8CAE2"/>
        </a:accent3>
        <a:accent4>
          <a:srgbClr val="DADADA"/>
        </a:accent4>
        <a:accent5>
          <a:srgbClr val="ADB8CA"/>
        </a:accent5>
        <a:accent6>
          <a:srgbClr val="294460"/>
        </a:accent6>
        <a:hlink>
          <a:srgbClr val="0B54A3"/>
        </a:hlink>
        <a:folHlink>
          <a:srgbClr val="0B73E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496B2E"/>
        </a:dk1>
        <a:lt1>
          <a:srgbClr val="CCE3B5"/>
        </a:lt1>
        <a:dk2>
          <a:srgbClr val="619933"/>
        </a:dk2>
        <a:lt2>
          <a:srgbClr val="F2F8ED"/>
        </a:lt2>
        <a:accent1>
          <a:srgbClr val="94CC66"/>
        </a:accent1>
        <a:accent2>
          <a:srgbClr val="FFFFFF"/>
        </a:accent2>
        <a:accent3>
          <a:srgbClr val="E2EFD7"/>
        </a:accent3>
        <a:accent4>
          <a:srgbClr val="3D5A26"/>
        </a:accent4>
        <a:accent5>
          <a:srgbClr val="C8E2B8"/>
        </a:accent5>
        <a:accent6>
          <a:srgbClr val="E7E7E7"/>
        </a:accent6>
        <a:hlink>
          <a:srgbClr val="4891EA"/>
        </a:hlink>
        <a:folHlink>
          <a:srgbClr val="7AAF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3366"/>
        </a:dk1>
        <a:lt1>
          <a:srgbClr val="6698CC"/>
        </a:lt1>
        <a:dk2>
          <a:srgbClr val="FFFFFF"/>
        </a:dk2>
        <a:lt2>
          <a:srgbClr val="B3CCE6"/>
        </a:lt2>
        <a:accent1>
          <a:srgbClr val="336599"/>
        </a:accent1>
        <a:accent2>
          <a:srgbClr val="2E4C6B"/>
        </a:accent2>
        <a:accent3>
          <a:srgbClr val="B8CAE2"/>
        </a:accent3>
        <a:accent4>
          <a:srgbClr val="002A56"/>
        </a:accent4>
        <a:accent5>
          <a:srgbClr val="ADB8CA"/>
        </a:accent5>
        <a:accent6>
          <a:srgbClr val="294460"/>
        </a:accent6>
        <a:hlink>
          <a:srgbClr val="0B54A3"/>
        </a:hlink>
        <a:folHlink>
          <a:srgbClr val="0B73E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IYで使うNode-REDとクラウドサービス" id="{D9BA01E8-B9C9-D548-BF43-FCBE7035768D}" vid="{EFF1A34F-4BF2-9649-A304-86FA2A125C72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Design</Template>
  <TotalTime>3565</TotalTime>
  <Words>1429</Words>
  <Application>Microsoft Office PowerPoint</Application>
  <PresentationFormat>画面に合わせる (4:3)</PresentationFormat>
  <Paragraphs>333</Paragraphs>
  <Slides>67</Slides>
  <Notes>19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67</vt:i4>
      </vt:variant>
    </vt:vector>
  </HeadingPairs>
  <TitlesOfParts>
    <vt:vector size="73" baseType="lpstr">
      <vt:lpstr>Meiryo UI</vt:lpstr>
      <vt:lpstr>メイリオ</vt:lpstr>
      <vt:lpstr>游ゴシック</vt:lpstr>
      <vt:lpstr>Arial</vt:lpstr>
      <vt:lpstr>Wingdings</vt:lpstr>
      <vt:lpstr>Default Design</vt:lpstr>
      <vt:lpstr>DIY実践IoT活用 ハンズオンワークショップ ～エッヂアプリの作成演習～</vt:lpstr>
      <vt:lpstr>ia-cloud github で検索</vt:lpstr>
      <vt:lpstr>目次</vt:lpstr>
      <vt:lpstr>PowerPoint プレゼンテーション</vt:lpstr>
      <vt:lpstr>Node-REDを起動する</vt:lpstr>
      <vt:lpstr>ブラウザでNode-REDへアクセス</vt:lpstr>
      <vt:lpstr>各部の名称</vt:lpstr>
      <vt:lpstr>まずは動かしてみましょう</vt:lpstr>
      <vt:lpstr>ワークスペース上の基本的な操作</vt:lpstr>
      <vt:lpstr>PowerPoint プレゼンテーション</vt:lpstr>
      <vt:lpstr>カスタムノードの検索</vt:lpstr>
      <vt:lpstr>カスタムノードのインストール(1/2)</vt:lpstr>
      <vt:lpstr>カスタムノードのインストール(2/2)</vt:lpstr>
      <vt:lpstr>カスタムノードのアップデート</vt:lpstr>
      <vt:lpstr>PowerPoint プレゼンテーション</vt:lpstr>
      <vt:lpstr>GrovePi+とは</vt:lpstr>
      <vt:lpstr>今回使用するGroveセンサーについて</vt:lpstr>
      <vt:lpstr>この時間でのゴール: 完成図</vt:lpstr>
      <vt:lpstr>距離センサーとLEDの実装</vt:lpstr>
      <vt:lpstr>超音波距離センサーの設定</vt:lpstr>
      <vt:lpstr>近接判定(switchノード)の設定</vt:lpstr>
      <vt:lpstr>LEDオン(changeノード)の設定</vt:lpstr>
      <vt:lpstr>LEDオフ(changeノード)の設定</vt:lpstr>
      <vt:lpstr>LEDの設定</vt:lpstr>
      <vt:lpstr>ここまでのおさらい</vt:lpstr>
      <vt:lpstr>PowerPoint プレゼンテーション</vt:lpstr>
      <vt:lpstr>距離センサーの見える化</vt:lpstr>
      <vt:lpstr>距離センサーダッシュボード設定(1/3)</vt:lpstr>
      <vt:lpstr>距離センサーダッシュボード設定(2/3)</vt:lpstr>
      <vt:lpstr>距離センサーダッシュボード設定(3/3)</vt:lpstr>
      <vt:lpstr>ダッシュボードの確認方法</vt:lpstr>
      <vt:lpstr>おさらい: ダッシュボードを確認</vt:lpstr>
      <vt:lpstr>温湿度センサーを扱う</vt:lpstr>
      <vt:lpstr>温湿度センサー設定</vt:lpstr>
      <vt:lpstr>温湿度センサーの値を確認</vt:lpstr>
      <vt:lpstr>温度のみをchangeノードで抽出</vt:lpstr>
      <vt:lpstr>温度センサーのグラフ設定</vt:lpstr>
      <vt:lpstr>湿度のみをchangeノードで抽出</vt:lpstr>
      <vt:lpstr>湿度センサーのグラフ</vt:lpstr>
      <vt:lpstr>おさらい: ダッシュボードを確認</vt:lpstr>
      <vt:lpstr>PowerPoint プレゼンテーション</vt:lpstr>
      <vt:lpstr>gp2iacノードでia-cloudデータに変換</vt:lpstr>
      <vt:lpstr>ia-cloud-cnctノードでクラウド接続</vt:lpstr>
      <vt:lpstr>格納されたデータの確認 (1/6)</vt:lpstr>
      <vt:lpstr>格納されたデータの確認 (2/6)</vt:lpstr>
      <vt:lpstr>格納されたデータの確認 (3/6)</vt:lpstr>
      <vt:lpstr>格納されたデータの確認 (4/6)</vt:lpstr>
      <vt:lpstr>格納されたデータの確認 (5/6)</vt:lpstr>
      <vt:lpstr>格納されたデータの確認 (6/6)</vt:lpstr>
      <vt:lpstr>PowerPoint プレゼンテーション</vt:lpstr>
      <vt:lpstr>EnOceanとは</vt:lpstr>
      <vt:lpstr>EnOceanとは</vt:lpstr>
      <vt:lpstr>EnOceanセンサー例</vt:lpstr>
      <vt:lpstr>EnOceanの接続</vt:lpstr>
      <vt:lpstr>取得イメージ</vt:lpstr>
      <vt:lpstr>EnOceanセンサーのID</vt:lpstr>
      <vt:lpstr>中小製造業の未来を、一緒に拓きましょう。</vt:lpstr>
      <vt:lpstr>PowerPoint プレゼンテーション</vt:lpstr>
      <vt:lpstr>フローのエクスポート1 (補足)</vt:lpstr>
      <vt:lpstr>フローのエクスポート2 (補足)</vt:lpstr>
      <vt:lpstr>ia-cloud github で検索</vt:lpstr>
      <vt:lpstr>フローのデータを取得</vt:lpstr>
      <vt:lpstr>フローのインポート1</vt:lpstr>
      <vt:lpstr>フローのインポート2</vt:lpstr>
      <vt:lpstr>インポートした状態</vt:lpstr>
      <vt:lpstr>ユーザー名とパスワードの設定</vt:lpstr>
      <vt:lpstr>接続が正常に成功していることを確認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DIYで使う Node-REDとIoTクラウドサービス</dc:title>
  <dc:creator>博昭 橋向</dc:creator>
  <cp:lastModifiedBy>Ryoichi Obara</cp:lastModifiedBy>
  <cp:revision>372</cp:revision>
  <dcterms:created xsi:type="dcterms:W3CDTF">2019-05-26T07:03:47Z</dcterms:created>
  <dcterms:modified xsi:type="dcterms:W3CDTF">2019-12-03T04:22:03Z</dcterms:modified>
</cp:coreProperties>
</file>